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96" r:id="rId5"/>
    <p:sldId id="289" r:id="rId6"/>
    <p:sldId id="290" r:id="rId7"/>
    <p:sldId id="291" r:id="rId8"/>
    <p:sldId id="292" r:id="rId9"/>
    <p:sldId id="293" r:id="rId10"/>
    <p:sldId id="294" r:id="rId11"/>
    <p:sldId id="258" r:id="rId12"/>
    <p:sldId id="272" r:id="rId13"/>
    <p:sldId id="276" r:id="rId14"/>
    <p:sldId id="280" r:id="rId15"/>
    <p:sldId id="284" r:id="rId16"/>
    <p:sldId id="260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3" autoAdjust="0"/>
    <p:restoredTop sz="94660"/>
  </p:normalViewPr>
  <p:slideViewPr>
    <p:cSldViewPr>
      <p:cViewPr>
        <p:scale>
          <a:sx n="50" d="100"/>
          <a:sy n="50" d="100"/>
        </p:scale>
        <p:origin x="-1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989" dir="5460000" algn="tl" rotWithShape="0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развития ОМО преподавателей физики</a:t>
            </a:r>
            <a:endParaRPr lang="ru-RU" sz="2400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2230617131225759"/>
          <c:y val="0"/>
        </c:manualLayout>
      </c:layout>
      <c:overlay val="0"/>
      <c:spPr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конкурсных работ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</c:v>
                </c:pt>
                <c:pt idx="1">
                  <c:v>33</c:v>
                </c:pt>
                <c:pt idx="2">
                  <c:v>38</c:v>
                </c:pt>
                <c:pt idx="3">
                  <c:v>42</c:v>
                </c:pt>
                <c:pt idx="4">
                  <c:v>40</c:v>
                </c:pt>
                <c:pt idx="5">
                  <c:v>47</c:v>
                </c:pt>
                <c:pt idx="6">
                  <c:v>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территориальных объединений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97408"/>
        <c:axId val="48972928"/>
      </c:lineChart>
      <c:catAx>
        <c:axId val="488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972928"/>
        <c:crosses val="autoZero"/>
        <c:auto val="1"/>
        <c:lblAlgn val="ctr"/>
        <c:lblOffset val="100"/>
        <c:noMultiLvlLbl val="0"/>
      </c:catAx>
      <c:valAx>
        <c:axId val="48972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8897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5216C-71B8-4FB7-B567-F9D96D37A115}" type="doc">
      <dgm:prSet loTypeId="urn:microsoft.com/office/officeart/2009/layout/CircleArrowProcess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2F8D0-CF5B-42A0-8D5E-7727A14D7665}">
      <dgm:prSet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1- создание и реальную работа единого методического пространства</a:t>
          </a:r>
          <a:endParaRPr lang="ru-RU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885DCE96-52A5-4D87-938C-F3431D1321ED}" type="parTrans" cxnId="{8A692F8A-0F60-46A1-9612-D1E3F5898D47}">
      <dgm:prSet/>
      <dgm:spPr/>
      <dgm:t>
        <a:bodyPr/>
        <a:lstStyle/>
        <a:p>
          <a:endParaRPr lang="ru-RU"/>
        </a:p>
      </dgm:t>
    </dgm:pt>
    <dgm:pt modelId="{A8E3FAA3-AFEA-493B-B450-C59583BD9936}" type="sibTrans" cxnId="{8A692F8A-0F60-46A1-9612-D1E3F5898D47}">
      <dgm:prSet/>
      <dgm:spPr/>
      <dgm:t>
        <a:bodyPr/>
        <a:lstStyle/>
        <a:p>
          <a:endParaRPr lang="ru-RU"/>
        </a:p>
      </dgm:t>
    </dgm:pt>
    <dgm:pt modelId="{E4027E31-02BB-4611-9D5E-1D5FF74B2E4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2  – площадки для непрерывного повышения квалификации преподавателей физики, популяризация современных идей, технологий</a:t>
          </a:r>
          <a:endParaRPr lang="ru-RU" sz="3000" b="1" dirty="0">
            <a:solidFill>
              <a:schemeClr val="accent5">
                <a:lumMod val="75000"/>
              </a:schemeClr>
            </a:solidFill>
          </a:endParaRPr>
        </a:p>
      </dgm:t>
    </dgm:pt>
    <dgm:pt modelId="{31FA4A49-BF7B-4C24-AD59-387F57F79951}" type="parTrans" cxnId="{CF62D7E2-8E0E-4A51-9169-9F22D30B2DE4}">
      <dgm:prSet/>
      <dgm:spPr/>
      <dgm:t>
        <a:bodyPr/>
        <a:lstStyle/>
        <a:p>
          <a:endParaRPr lang="ru-RU"/>
        </a:p>
      </dgm:t>
    </dgm:pt>
    <dgm:pt modelId="{56381782-03EA-4AE0-B23F-CCECA2E375C2}" type="sibTrans" cxnId="{CF62D7E2-8E0E-4A51-9169-9F22D30B2DE4}">
      <dgm:prSet/>
      <dgm:spPr/>
      <dgm:t>
        <a:bodyPr/>
        <a:lstStyle/>
        <a:p>
          <a:endParaRPr lang="ru-RU"/>
        </a:p>
      </dgm:t>
    </dgm:pt>
    <dgm:pt modelId="{C62B4DA0-B137-4C69-BF86-04988111C3E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75000"/>
                </a:schemeClr>
              </a:solidFill>
            </a:rPr>
            <a:t>3  – поддержка инновационных процессов</a:t>
          </a:r>
          <a:endParaRPr lang="ru-RU" sz="2400" b="1" dirty="0">
            <a:solidFill>
              <a:schemeClr val="accent5">
                <a:lumMod val="75000"/>
              </a:schemeClr>
            </a:solidFill>
          </a:endParaRPr>
        </a:p>
      </dgm:t>
    </dgm:pt>
    <dgm:pt modelId="{265A519C-BADC-4C6D-A230-3E95DE84EFDC}" type="parTrans" cxnId="{97994F0E-4964-464C-B4F2-2D1E9AF4EE55}">
      <dgm:prSet/>
      <dgm:spPr/>
      <dgm:t>
        <a:bodyPr/>
        <a:lstStyle/>
        <a:p>
          <a:endParaRPr lang="ru-RU"/>
        </a:p>
      </dgm:t>
    </dgm:pt>
    <dgm:pt modelId="{CF0D4297-8CFB-40B8-918E-2FF78E45776D}" type="sibTrans" cxnId="{97994F0E-4964-464C-B4F2-2D1E9AF4EE55}">
      <dgm:prSet/>
      <dgm:spPr/>
      <dgm:t>
        <a:bodyPr/>
        <a:lstStyle/>
        <a:p>
          <a:endParaRPr lang="ru-RU"/>
        </a:p>
      </dgm:t>
    </dgm:pt>
    <dgm:pt modelId="{5F16052E-239E-4D2C-9AB3-DCB383DCE5EE}" type="pres">
      <dgm:prSet presAssocID="{9D75216C-71B8-4FB7-B567-F9D96D37A11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1BF2306-4F34-43F9-ACCF-4ECA52F3E2EF}" type="pres">
      <dgm:prSet presAssocID="{BAE2F8D0-CF5B-42A0-8D5E-7727A14D7665}" presName="Accent1" presStyleCnt="0"/>
      <dgm:spPr/>
      <dgm:t>
        <a:bodyPr/>
        <a:lstStyle/>
        <a:p>
          <a:endParaRPr lang="ru-RU"/>
        </a:p>
      </dgm:t>
    </dgm:pt>
    <dgm:pt modelId="{D214126E-0F4E-4CD2-978D-9491E43616A5}" type="pres">
      <dgm:prSet presAssocID="{BAE2F8D0-CF5B-42A0-8D5E-7727A14D7665}" presName="Accent" presStyleLbl="node1" presStyleIdx="0" presStyleCnt="3" custScaleX="212815" custScaleY="90732" custLinFactNeighborX="2890" custLinFactNeighborY="-4946"/>
      <dgm:spPr/>
      <dgm:t>
        <a:bodyPr/>
        <a:lstStyle/>
        <a:p>
          <a:endParaRPr lang="ru-RU"/>
        </a:p>
      </dgm:t>
    </dgm:pt>
    <dgm:pt modelId="{78FC64CB-8ED1-4468-9A43-CFA1B9905294}" type="pres">
      <dgm:prSet presAssocID="{BAE2F8D0-CF5B-42A0-8D5E-7727A14D7665}" presName="Parent1" presStyleLbl="revTx" presStyleIdx="0" presStyleCnt="3" custScaleX="256893" custScaleY="248408" custLinFactNeighborX="7712" custLinFactNeighborY="-143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85EC9-DC63-4B75-8BF7-375940650D0F}" type="pres">
      <dgm:prSet presAssocID="{E4027E31-02BB-4611-9D5E-1D5FF74B2E46}" presName="Accent2" presStyleCnt="0"/>
      <dgm:spPr/>
      <dgm:t>
        <a:bodyPr/>
        <a:lstStyle/>
        <a:p>
          <a:endParaRPr lang="ru-RU"/>
        </a:p>
      </dgm:t>
    </dgm:pt>
    <dgm:pt modelId="{74BC5A03-431A-45ED-AD4C-99A51CA3D422}" type="pres">
      <dgm:prSet presAssocID="{E4027E31-02BB-4611-9D5E-1D5FF74B2E46}" presName="Accent" presStyleLbl="node1" presStyleIdx="1" presStyleCnt="3" custScaleX="258913" custScaleY="73942" custLinFactNeighborX="-19821" custLinFactNeighborY="-4851"/>
      <dgm:spPr/>
      <dgm:t>
        <a:bodyPr/>
        <a:lstStyle/>
        <a:p>
          <a:endParaRPr lang="ru-RU"/>
        </a:p>
      </dgm:t>
    </dgm:pt>
    <dgm:pt modelId="{DF95034F-C216-42A5-A276-1454C4EEFB64}" type="pres">
      <dgm:prSet presAssocID="{E4027E31-02BB-4611-9D5E-1D5FF74B2E46}" presName="Parent2" presStyleLbl="revTx" presStyleIdx="1" presStyleCnt="3" custScaleX="387120" custScaleY="123274" custLinFactNeighborX="10871" custLinFactNeighborY="-127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7545E-7A39-487E-B1E1-05F408E43FAD}" type="pres">
      <dgm:prSet presAssocID="{C62B4DA0-B137-4C69-BF86-04988111C3E3}" presName="Accent3" presStyleCnt="0"/>
      <dgm:spPr/>
      <dgm:t>
        <a:bodyPr/>
        <a:lstStyle/>
        <a:p>
          <a:endParaRPr lang="ru-RU"/>
        </a:p>
      </dgm:t>
    </dgm:pt>
    <dgm:pt modelId="{88CFE8A1-3D9D-48E9-9FF9-F387E2A90260}" type="pres">
      <dgm:prSet presAssocID="{C62B4DA0-B137-4C69-BF86-04988111C3E3}" presName="Accent" presStyleLbl="node1" presStyleIdx="2" presStyleCnt="3" custScaleX="234536" custScaleY="105766" custLinFactNeighborX="48" custLinFactNeighborY="1441"/>
      <dgm:spPr/>
      <dgm:t>
        <a:bodyPr/>
        <a:lstStyle/>
        <a:p>
          <a:endParaRPr lang="ru-RU"/>
        </a:p>
      </dgm:t>
    </dgm:pt>
    <dgm:pt modelId="{23FBD2DA-CE08-4DD6-80F4-4BD438091D44}" type="pres">
      <dgm:prSet presAssocID="{C62B4DA0-B137-4C69-BF86-04988111C3E3}" presName="Parent3" presStyleLbl="revTx" presStyleIdx="2" presStyleCnt="3" custScaleX="178995" custScaleY="161758" custLinFactNeighborX="-14283" custLinFactNeighborY="-41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692F8A-0F60-46A1-9612-D1E3F5898D47}" srcId="{9D75216C-71B8-4FB7-B567-F9D96D37A115}" destId="{BAE2F8D0-CF5B-42A0-8D5E-7727A14D7665}" srcOrd="0" destOrd="0" parTransId="{885DCE96-52A5-4D87-938C-F3431D1321ED}" sibTransId="{A8E3FAA3-AFEA-493B-B450-C59583BD9936}"/>
    <dgm:cxn modelId="{4EF02144-5DB7-4BE3-B385-A4EC1CD6015F}" type="presOf" srcId="{9D75216C-71B8-4FB7-B567-F9D96D37A115}" destId="{5F16052E-239E-4D2C-9AB3-DCB383DCE5EE}" srcOrd="0" destOrd="0" presId="urn:microsoft.com/office/officeart/2009/layout/CircleArrowProcess"/>
    <dgm:cxn modelId="{5329BA37-5256-4B8B-A4DF-E71BC71C0545}" type="presOf" srcId="{C62B4DA0-B137-4C69-BF86-04988111C3E3}" destId="{23FBD2DA-CE08-4DD6-80F4-4BD438091D44}" srcOrd="0" destOrd="0" presId="urn:microsoft.com/office/officeart/2009/layout/CircleArrowProcess"/>
    <dgm:cxn modelId="{F66DF403-A52B-4FE0-87A9-6D43685D9317}" type="presOf" srcId="{BAE2F8D0-CF5B-42A0-8D5E-7727A14D7665}" destId="{78FC64CB-8ED1-4468-9A43-CFA1B9905294}" srcOrd="0" destOrd="0" presId="urn:microsoft.com/office/officeart/2009/layout/CircleArrowProcess"/>
    <dgm:cxn modelId="{5CB82A19-93FB-419B-90AF-03FF53D13BB2}" type="presOf" srcId="{E4027E31-02BB-4611-9D5E-1D5FF74B2E46}" destId="{DF95034F-C216-42A5-A276-1454C4EEFB64}" srcOrd="0" destOrd="0" presId="urn:microsoft.com/office/officeart/2009/layout/CircleArrowProcess"/>
    <dgm:cxn modelId="{97994F0E-4964-464C-B4F2-2D1E9AF4EE55}" srcId="{9D75216C-71B8-4FB7-B567-F9D96D37A115}" destId="{C62B4DA0-B137-4C69-BF86-04988111C3E3}" srcOrd="2" destOrd="0" parTransId="{265A519C-BADC-4C6D-A230-3E95DE84EFDC}" sibTransId="{CF0D4297-8CFB-40B8-918E-2FF78E45776D}"/>
    <dgm:cxn modelId="{CF62D7E2-8E0E-4A51-9169-9F22D30B2DE4}" srcId="{9D75216C-71B8-4FB7-B567-F9D96D37A115}" destId="{E4027E31-02BB-4611-9D5E-1D5FF74B2E46}" srcOrd="1" destOrd="0" parTransId="{31FA4A49-BF7B-4C24-AD59-387F57F79951}" sibTransId="{56381782-03EA-4AE0-B23F-CCECA2E375C2}"/>
    <dgm:cxn modelId="{A83B53C2-3A2F-4386-B202-B7D88876B411}" type="presParOf" srcId="{5F16052E-239E-4D2C-9AB3-DCB383DCE5EE}" destId="{11BF2306-4F34-43F9-ACCF-4ECA52F3E2EF}" srcOrd="0" destOrd="0" presId="urn:microsoft.com/office/officeart/2009/layout/CircleArrowProcess"/>
    <dgm:cxn modelId="{D5CE4509-1B3D-4115-BA70-7E32CCCE99F6}" type="presParOf" srcId="{11BF2306-4F34-43F9-ACCF-4ECA52F3E2EF}" destId="{D214126E-0F4E-4CD2-978D-9491E43616A5}" srcOrd="0" destOrd="0" presId="urn:microsoft.com/office/officeart/2009/layout/CircleArrowProcess"/>
    <dgm:cxn modelId="{9C313C72-0ED5-400A-AFCA-A0746E9FDDEA}" type="presParOf" srcId="{5F16052E-239E-4D2C-9AB3-DCB383DCE5EE}" destId="{78FC64CB-8ED1-4468-9A43-CFA1B9905294}" srcOrd="1" destOrd="0" presId="urn:microsoft.com/office/officeart/2009/layout/CircleArrowProcess"/>
    <dgm:cxn modelId="{9672F757-5EEC-40C2-9513-966C8EE07A0E}" type="presParOf" srcId="{5F16052E-239E-4D2C-9AB3-DCB383DCE5EE}" destId="{91F85EC9-DC63-4B75-8BF7-375940650D0F}" srcOrd="2" destOrd="0" presId="urn:microsoft.com/office/officeart/2009/layout/CircleArrowProcess"/>
    <dgm:cxn modelId="{6A51321D-620E-4691-A8AF-5F65844C00B4}" type="presParOf" srcId="{91F85EC9-DC63-4B75-8BF7-375940650D0F}" destId="{74BC5A03-431A-45ED-AD4C-99A51CA3D422}" srcOrd="0" destOrd="0" presId="urn:microsoft.com/office/officeart/2009/layout/CircleArrowProcess"/>
    <dgm:cxn modelId="{2BD5DE8C-4342-4069-B948-ADE698232B0A}" type="presParOf" srcId="{5F16052E-239E-4D2C-9AB3-DCB383DCE5EE}" destId="{DF95034F-C216-42A5-A276-1454C4EEFB64}" srcOrd="3" destOrd="0" presId="urn:microsoft.com/office/officeart/2009/layout/CircleArrowProcess"/>
    <dgm:cxn modelId="{6CE9E283-C16F-41CF-9D09-80D30B3FDC56}" type="presParOf" srcId="{5F16052E-239E-4D2C-9AB3-DCB383DCE5EE}" destId="{B197545E-7A39-487E-B1E1-05F408E43FAD}" srcOrd="4" destOrd="0" presId="urn:microsoft.com/office/officeart/2009/layout/CircleArrowProcess"/>
    <dgm:cxn modelId="{6BA6AB87-7B84-4E4E-AAAC-C89B869D25C0}" type="presParOf" srcId="{B197545E-7A39-487E-B1E1-05F408E43FAD}" destId="{88CFE8A1-3D9D-48E9-9FF9-F387E2A90260}" srcOrd="0" destOrd="0" presId="urn:microsoft.com/office/officeart/2009/layout/CircleArrowProcess"/>
    <dgm:cxn modelId="{EB590960-56A3-4937-8A0C-74D55877ADB7}" type="presParOf" srcId="{5F16052E-239E-4D2C-9AB3-DCB383DCE5EE}" destId="{23FBD2DA-CE08-4DD6-80F4-4BD438091D4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4126E-0F4E-4CD2-978D-9491E43616A5}">
      <dsp:nvSpPr>
        <dsp:cNvPr id="0" name=""/>
        <dsp:cNvSpPr/>
      </dsp:nvSpPr>
      <dsp:spPr>
        <a:xfrm>
          <a:off x="1353240" y="-116645"/>
          <a:ext cx="6417150" cy="273631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C64CB-8ED1-4468-9A43-CFA1B9905294}">
      <dsp:nvSpPr>
        <dsp:cNvPr id="0" name=""/>
        <dsp:cNvSpPr/>
      </dsp:nvSpPr>
      <dsp:spPr>
        <a:xfrm>
          <a:off x="2448269" y="239480"/>
          <a:ext cx="4304449" cy="208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1- создание и реальную работа единого методического пространства</a:t>
          </a:r>
          <a:endParaRPr lang="ru-RU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448269" y="239480"/>
        <a:ext cx="4304449" cy="2080640"/>
      </dsp:txXfrm>
    </dsp:sp>
    <dsp:sp modelId="{74BC5A03-431A-45ED-AD4C-99A51CA3D422}">
      <dsp:nvSpPr>
        <dsp:cNvPr id="0" name=""/>
        <dsp:cNvSpPr/>
      </dsp:nvSpPr>
      <dsp:spPr>
        <a:xfrm>
          <a:off x="-864098" y="1872212"/>
          <a:ext cx="7807173" cy="22299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5034F-C216-42A5-A276-1454C4EEFB64}">
      <dsp:nvSpPr>
        <dsp:cNvPr id="0" name=""/>
        <dsp:cNvSpPr/>
      </dsp:nvSpPr>
      <dsp:spPr>
        <a:xfrm>
          <a:off x="576062" y="2520277"/>
          <a:ext cx="6486508" cy="103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2  – площадки для непрерывного повышения квалификации преподавателей физики, популяризация современных идей, технологий</a:t>
          </a:r>
          <a:endParaRPr lang="ru-RU" sz="3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76062" y="2520277"/>
        <a:ext cx="6486508" cy="1032530"/>
      </dsp:txXfrm>
    </dsp:sp>
    <dsp:sp modelId="{88CFE8A1-3D9D-48E9-9FF9-F387E2A90260}">
      <dsp:nvSpPr>
        <dsp:cNvPr id="0" name=""/>
        <dsp:cNvSpPr/>
      </dsp:nvSpPr>
      <dsp:spPr>
        <a:xfrm>
          <a:off x="1440157" y="3528382"/>
          <a:ext cx="6076045" cy="27411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BD2DA-CE08-4DD6-80F4-4BD438091D44}">
      <dsp:nvSpPr>
        <dsp:cNvPr id="0" name=""/>
        <dsp:cNvSpPr/>
      </dsp:nvSpPr>
      <dsp:spPr>
        <a:xfrm>
          <a:off x="2736311" y="4176460"/>
          <a:ext cx="2999205" cy="1354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75000"/>
                </a:schemeClr>
              </a:solidFill>
            </a:rPr>
            <a:t>3  – поддержка инновационных процессов</a:t>
          </a:r>
          <a:endParaRPr lang="ru-RU" sz="2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736311" y="4176460"/>
        <a:ext cx="2999205" cy="1354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председателя областного методического объединения преподавателей физики Поляковой О.Р.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20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7704856" cy="41764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3600" b="1" dirty="0" smtClean="0"/>
              <a:t>Трудоемкость работы</a:t>
            </a:r>
          </a:p>
          <a:p>
            <a:r>
              <a:rPr lang="ru-RU" sz="3600" b="1" dirty="0" smtClean="0"/>
              <a:t>Самостоятельность в технологии изготовления</a:t>
            </a:r>
          </a:p>
          <a:p>
            <a:r>
              <a:rPr lang="ru-RU" sz="3600" b="1" dirty="0" smtClean="0"/>
              <a:t>Новизна технического решения</a:t>
            </a:r>
          </a:p>
          <a:p>
            <a:r>
              <a:rPr lang="ru-RU" sz="3600" b="1" dirty="0" smtClean="0"/>
              <a:t>Практическая направленность и актуальность</a:t>
            </a:r>
          </a:p>
          <a:p>
            <a:r>
              <a:rPr lang="ru-RU" sz="3600" b="1" dirty="0" smtClean="0"/>
              <a:t>Эстетическое оформление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4"/>
            <a:ext cx="8229600" cy="141335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Критерии оценки в номинации 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«Модель или опытно-экспериментальная установка»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43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76864" cy="45243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Иллюстративные материалы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(фотографии)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областных этапов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выставок-конкурсов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поисково-исследовательских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опытно-экспериментальных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 студентов по дисциплине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«Физика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9052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8274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068960"/>
            <a:ext cx="5025152" cy="376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68" y="3573016"/>
            <a:ext cx="3924907" cy="3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41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5760132" cy="38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118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188640"/>
            <a:ext cx="4463988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93224"/>
            <a:ext cx="4463988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2" y="3403103"/>
            <a:ext cx="4446888" cy="2964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425200"/>
            <a:ext cx="4428532" cy="295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356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11406" r="7692"/>
          <a:stretch/>
        </p:blipFill>
        <p:spPr>
          <a:xfrm>
            <a:off x="4303360" y="3337560"/>
            <a:ext cx="4815840" cy="313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4" r="6728"/>
          <a:stretch/>
        </p:blipFill>
        <p:spPr>
          <a:xfrm>
            <a:off x="3356600" y="1305416"/>
            <a:ext cx="2628880" cy="286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2" y="116632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261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" y="3549013"/>
            <a:ext cx="4391980" cy="292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36" y="630376"/>
            <a:ext cx="482338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 ОМО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168" y="2348880"/>
            <a:ext cx="8784976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500" b="1" dirty="0">
                <a:latin typeface="Arial Narrow" pitchFamily="34" charset="0"/>
              </a:rPr>
              <a:t>Ростовское ТО (председатель Скляров Ф.В.)- 15 ОУ СПО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500" b="1" dirty="0">
                <a:latin typeface="Arial Narrow" pitchFamily="34" charset="0"/>
              </a:rPr>
              <a:t>Таганрогское ТО (председатель Остапенко В.В.)- 10 ОУ СПО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500" b="1" dirty="0" err="1">
                <a:latin typeface="Arial Narrow" pitchFamily="34" charset="0"/>
              </a:rPr>
              <a:t>Шахтинское</a:t>
            </a:r>
            <a:r>
              <a:rPr lang="ru-RU" sz="2500" b="1" dirty="0">
                <a:latin typeface="Arial Narrow" pitchFamily="34" charset="0"/>
              </a:rPr>
              <a:t> ТО (председатель </a:t>
            </a:r>
            <a:r>
              <a:rPr lang="ru-RU" sz="2500" b="1" dirty="0" err="1">
                <a:latin typeface="Arial Narrow" pitchFamily="34" charset="0"/>
              </a:rPr>
              <a:t>Жигулина</a:t>
            </a:r>
            <a:r>
              <a:rPr lang="ru-RU" sz="2500" b="1" dirty="0">
                <a:latin typeface="Arial Narrow" pitchFamily="34" charset="0"/>
              </a:rPr>
              <a:t> Т.А.)- 15 ОУ СПО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500" b="1" dirty="0">
                <a:latin typeface="Arial Narrow" pitchFamily="34" charset="0"/>
              </a:rPr>
              <a:t>Новочеркасское ТО (председатель Карпова Т.Г.)- 13 ОУ СПО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500" b="1" dirty="0" err="1">
                <a:latin typeface="Arial Narrow" pitchFamily="34" charset="0"/>
              </a:rPr>
              <a:t>Волгодонское</a:t>
            </a:r>
            <a:r>
              <a:rPr lang="ru-RU" sz="2500" b="1" dirty="0">
                <a:latin typeface="Arial Narrow" pitchFamily="34" charset="0"/>
              </a:rPr>
              <a:t> ТО (председатель </a:t>
            </a:r>
            <a:r>
              <a:rPr lang="ru-RU" sz="2500" b="1" dirty="0" err="1" smtClean="0">
                <a:latin typeface="Arial Narrow" pitchFamily="34" charset="0"/>
              </a:rPr>
              <a:t>Толчанова</a:t>
            </a:r>
            <a:r>
              <a:rPr lang="ru-RU" sz="2500" b="1" dirty="0" smtClean="0">
                <a:latin typeface="Arial Narrow" pitchFamily="34" charset="0"/>
              </a:rPr>
              <a:t> Н.Н</a:t>
            </a:r>
            <a:r>
              <a:rPr lang="ru-RU" sz="2500" b="1" dirty="0">
                <a:latin typeface="Arial Narrow" pitchFamily="34" charset="0"/>
              </a:rPr>
              <a:t>.)- 15 ОУ СПО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500" b="1" dirty="0">
                <a:latin typeface="Arial Narrow" pitchFamily="34" charset="0"/>
              </a:rPr>
              <a:t>Каменск-Шахтинское ТО (председатель </a:t>
            </a:r>
            <a:r>
              <a:rPr lang="ru-RU" sz="2500" b="1" dirty="0" err="1">
                <a:latin typeface="Arial Narrow" pitchFamily="34" charset="0"/>
              </a:rPr>
              <a:t>Ж</a:t>
            </a:r>
            <a:r>
              <a:rPr lang="ru-RU" sz="2500" b="1" dirty="0" err="1" smtClean="0">
                <a:latin typeface="Arial Narrow" pitchFamily="34" charset="0"/>
              </a:rPr>
              <a:t>адан</a:t>
            </a:r>
            <a:r>
              <a:rPr lang="ru-RU" sz="2500" b="1" dirty="0" smtClean="0">
                <a:latin typeface="Arial Narrow" pitchFamily="34" charset="0"/>
              </a:rPr>
              <a:t> </a:t>
            </a:r>
            <a:r>
              <a:rPr lang="ru-RU" sz="2500" b="1" dirty="0">
                <a:latin typeface="Arial Narrow" pitchFamily="34" charset="0"/>
              </a:rPr>
              <a:t>И.А</a:t>
            </a:r>
            <a:r>
              <a:rPr lang="ru-RU" sz="2500" b="1" dirty="0" smtClean="0">
                <a:latin typeface="Arial Narrow" pitchFamily="34" charset="0"/>
              </a:rPr>
              <a:t>.)-17 </a:t>
            </a:r>
            <a:r>
              <a:rPr lang="ru-RU" sz="2500" b="1" dirty="0">
                <a:latin typeface="Arial Narrow" pitchFamily="34" charset="0"/>
              </a:rPr>
              <a:t>ОУ СПО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542656" y="1461373"/>
            <a:ext cx="0" cy="743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0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78452958"/>
              </p:ext>
            </p:extLst>
          </p:nvPr>
        </p:nvGraphicFramePr>
        <p:xfrm>
          <a:off x="539552" y="332656"/>
          <a:ext cx="8316416" cy="584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455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040" y="254258"/>
            <a:ext cx="2841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ОМО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29342635"/>
              </p:ext>
            </p:extLst>
          </p:nvPr>
        </p:nvGraphicFramePr>
        <p:xfrm>
          <a:off x="1403648" y="116632"/>
          <a:ext cx="741682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75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T9CCB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2456"/>
            <a:ext cx="280035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155090_html_m43f385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>
            <a:fillRect/>
          </a:stretch>
        </p:blipFill>
        <p:spPr bwMode="auto">
          <a:xfrm>
            <a:off x="5092700" y="2664619"/>
            <a:ext cx="3836988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1669" y="137160"/>
            <a:ext cx="872801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 директоров учреждений</a:t>
            </a:r>
            <a:b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профессионального образования Ростовской области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Областное методическое объединение </a:t>
            </a:r>
            <a:b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преподавателей физики УПО РО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Областной этап выставки-конкурса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поисково-исследовательских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опытно-экспериментальных работ студентов по дисциплине «Физика»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8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6" y="188640"/>
            <a:ext cx="86461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26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Тематика работ: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8208912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механика;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молекулярно-кинетическая теория и термодинамика;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электричество и магнетизм;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колебания и волны, оптика;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квантовая, атомная и ядерная физика.</a:t>
            </a:r>
          </a:p>
        </p:txBody>
      </p:sp>
    </p:spTree>
    <p:extLst>
      <p:ext uri="{BB962C8B-B14F-4D97-AF65-F5344CB8AC3E}">
        <p14:creationId xmlns:p14="http://schemas.microsoft.com/office/powerpoint/2010/main" val="357433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реферат,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творческая работа,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поисково-исследовательская работа,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модель или опытно-экспериментальная установка.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Номинации:</a:t>
            </a:r>
            <a:endParaRPr 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5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56084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/>
              <a:t>Содержательность, логичность, завершенность</a:t>
            </a:r>
          </a:p>
          <a:p>
            <a:r>
              <a:rPr lang="ru-RU" sz="3600" b="1" dirty="0" smtClean="0"/>
              <a:t>Актуальность</a:t>
            </a:r>
          </a:p>
          <a:p>
            <a:r>
              <a:rPr lang="ru-RU" sz="3600" b="1" dirty="0" smtClean="0"/>
              <a:t>Спектр раскрытия темы</a:t>
            </a:r>
          </a:p>
          <a:p>
            <a:r>
              <a:rPr lang="ru-RU" sz="3600" b="1" dirty="0" smtClean="0"/>
              <a:t>Культура оформления (эстетика, грамотность)</a:t>
            </a:r>
          </a:p>
          <a:p>
            <a:r>
              <a:rPr lang="ru-RU" sz="3600" b="1" dirty="0" smtClean="0"/>
              <a:t>Оригинальность работы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Критерии оценки в номинации 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«Реферат»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81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920880" cy="38884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Сложность и качество изготовления</a:t>
            </a:r>
          </a:p>
          <a:p>
            <a:r>
              <a:rPr lang="ru-RU" sz="3600" dirty="0" smtClean="0"/>
              <a:t>Эстетичность</a:t>
            </a:r>
          </a:p>
          <a:p>
            <a:r>
              <a:rPr lang="ru-RU" sz="3600" dirty="0" smtClean="0"/>
              <a:t>Технология изготовления</a:t>
            </a:r>
          </a:p>
          <a:p>
            <a:r>
              <a:rPr lang="ru-RU" sz="3600" dirty="0" smtClean="0"/>
              <a:t>Оригинальность идеи</a:t>
            </a:r>
          </a:p>
          <a:p>
            <a:r>
              <a:rPr lang="ru-RU" sz="3600" dirty="0" smtClean="0"/>
              <a:t>Креативность представления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4"/>
            <a:ext cx="8291264" cy="15573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Критерии оценки в номинации </a:t>
            </a:r>
            <a:b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«Творческая работа»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82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632848" cy="42484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Оригинальность работы</a:t>
            </a:r>
          </a:p>
          <a:p>
            <a:r>
              <a:rPr lang="ru-RU" sz="3200" dirty="0" smtClean="0"/>
              <a:t>Практическая направленность и актуальность</a:t>
            </a:r>
          </a:p>
          <a:p>
            <a:r>
              <a:rPr lang="ru-RU" sz="3200" dirty="0" smtClean="0"/>
              <a:t>Наличие поисково-экспериментальной части</a:t>
            </a:r>
          </a:p>
          <a:p>
            <a:r>
              <a:rPr lang="ru-RU" sz="3200" dirty="0" smtClean="0"/>
              <a:t>Наличие расчетно-графической части</a:t>
            </a:r>
          </a:p>
          <a:p>
            <a:r>
              <a:rPr lang="ru-RU" sz="3200" dirty="0" smtClean="0"/>
              <a:t>Культура оформления (эстетика, грамотность)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4"/>
            <a:ext cx="8229600" cy="15573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Критерии оценки в номинации </a:t>
            </a:r>
            <a:b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«Поисково-исследовательская </a:t>
            </a: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работа»</a:t>
            </a:r>
          </a:p>
        </p:txBody>
      </p:sp>
    </p:spTree>
    <p:extLst>
      <p:ext uri="{BB962C8B-B14F-4D97-AF65-F5344CB8AC3E}">
        <p14:creationId xmlns:p14="http://schemas.microsoft.com/office/powerpoint/2010/main" val="3653057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</TotalTime>
  <Words>230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Отчет председателя областного методического объединения преподавателей физики Поляковой О.Р.</vt:lpstr>
      <vt:lpstr>Презентация PowerPoint</vt:lpstr>
      <vt:lpstr>Презентация PowerPoint</vt:lpstr>
      <vt:lpstr>Презентация PowerPoint</vt:lpstr>
      <vt:lpstr>Тематика работ:</vt:lpstr>
      <vt:lpstr>Номинации:</vt:lpstr>
      <vt:lpstr>Критерии оценки в номинации  «Реферат»</vt:lpstr>
      <vt:lpstr>Критерии оценки в номинации  «Творческая работа»</vt:lpstr>
      <vt:lpstr>Критерии оценки в номинации  «Поисково-исследовательская работа»</vt:lpstr>
      <vt:lpstr>Критерии оценки в номинации  «Модель или опытно-экспериментальная установка»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председателя областного методического объединения преподавателей физики Поляковой О.Р.</dc:title>
  <dc:creator>Юрий Евченко</dc:creator>
  <cp:lastModifiedBy>Юрий Евченко</cp:lastModifiedBy>
  <cp:revision>16</cp:revision>
  <dcterms:created xsi:type="dcterms:W3CDTF">2017-10-30T15:53:27Z</dcterms:created>
  <dcterms:modified xsi:type="dcterms:W3CDTF">2017-10-30T17:38:23Z</dcterms:modified>
</cp:coreProperties>
</file>