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69" r:id="rId5"/>
    <p:sldId id="274" r:id="rId6"/>
    <p:sldId id="271" r:id="rId7"/>
    <p:sldId id="272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3" r:id="rId18"/>
    <p:sldId id="260" r:id="rId19"/>
    <p:sldId id="290" r:id="rId20"/>
    <p:sldId id="277" r:id="rId21"/>
    <p:sldId id="276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06A"/>
    <a:srgbClr val="002060"/>
    <a:srgbClr val="741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8E1B35-AA1F-46B9-96BA-9503A5D0A123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04CC1E-5642-475A-A992-678CDE5C1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780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41939-1AD9-4B56-9DF8-9B0F9B61007D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31AE9-A1DB-4023-BCD4-A6CA31BED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B325-ABA5-4598-B2C4-942A9CD94EB4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2BAC-0BC0-4751-8E6B-E3DF2E03A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D2902-334F-4D0E-B38C-85A2B11B26A2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58E00-32BF-441C-9D82-4BD18F020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BF0C2-D5AA-4469-8C68-2F8418EC149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0BBB-2F30-407C-B459-61BB86FC4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1B90-B077-4FF3-95C3-24D66429E7BE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6072D-043C-4AE1-BA56-AB7468819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1D55-16A7-4F7E-8D48-2F264037C84F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E894-FD4D-4592-AC54-33109D896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2FDE-0F7D-451B-BF86-46F16321C0F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FD6C-F77C-4BCE-B798-708377C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9B44D-74CA-47F4-ADCF-D37B2B0A74F4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2D20-88FC-4689-96EE-0E9E0C293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8DE19-09D1-44EB-ACFA-CCB6DBF2A97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2044B-7913-462B-B8E1-794FA2DC2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E3B10-097B-4B56-BE16-9191C05E40A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DB33F-2560-4344-983D-5947D9F27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6383-1E98-4917-8C72-5FCFF3CC168D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73A7-588D-4448-A309-0AE8CA7D3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78F3D-84CF-4AF5-8644-F32994971044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E97-496B-4D73-B176-494B0600A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C97F-4245-4CC7-9CFC-154372606F0E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E8A53-3FD0-4D8E-A6D3-7EF879740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7768E-D328-4FF7-A220-7D75631A650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457C-49FA-4370-821A-74911795A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E184D-4F66-40DA-9F23-FCD7554AF3AF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B5CA-4102-4C4A-A1ED-DC77C4BA6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3D84-7F23-4629-8DF8-A003D5746C8D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D428-A500-47A7-9286-F65C2F662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97CA-F348-4467-9EFA-8F741C000593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C7D89-2F01-45E3-923B-8417D97E0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7F6D-DD71-4031-B942-E953603F3D1C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396B2-593A-4FF5-A725-74DB90A9C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6BC31-F040-4B0B-86FB-05CB802A98C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6D9C1-5139-4D96-A82A-4211264CE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94F5B-F3D7-4661-B791-C0304CEDE28D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66CE3-2438-484A-A597-B76BEAFA7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284C6-2715-403F-A7D0-69F1E4402CD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E9103-2A54-4EFA-8810-C2A533FE5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D24D-4B67-4BFA-BEAA-0E1432B02D29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4D37-357B-49C6-BA18-B5BE3406A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CF0F-DF79-4340-B861-275E2E26141E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26DB-1F79-41A9-817A-8C1FC1DA8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AD813-435E-4FCC-80DE-4B9A28A27605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E5DA-650E-402A-BC9D-426D243AA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762D-ED24-4378-8A83-54141D515C12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A487-9DC3-4084-9C33-93F97D4BF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BD269-5B00-4F75-8FEB-364A1670556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4E037-D578-4679-917C-CDC0DF1E5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85800-5053-4AA4-98A2-49D4774C3084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3B4C-002F-41B8-9CCD-FA757223C3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784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4022-5871-49A2-BB9A-5E84C8063476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1B2F8-9D92-41F1-A84E-ACA299089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66EFD-05AC-4A75-8CF9-B90ACD3ED832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7CF4-9A91-469E-978C-EE7250945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B5CBA-8BB5-4641-8859-7F4E266D65F2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75A15-78A8-4607-9CAC-4AC880953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62BFF-6D26-4AFF-A5CB-541BE60EDF85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C9B1E-E854-477F-B14D-8B54F0625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002D3-B625-4978-983C-62EFAFFB9317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7D8C8-3B6C-47E5-B91B-11665F3EF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EB89-AC29-4633-9B71-84847A5DB5F6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8D67B-B52B-4A9B-A5F9-FD89B2E47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6328C8-B34B-4328-8BDA-A2E645B24E1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71F9F-4B2B-4ECC-A88C-69D5AF8EC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3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FD5D33-B920-4A75-BA25-FCAE7CE63097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A42A5D0-3FC7-4193-8991-45148058D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9" r:id="rId2"/>
    <p:sldLayoutId id="214748371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20" r:id="rId9"/>
    <p:sldLayoutId id="2147483703" r:id="rId10"/>
    <p:sldLayoutId id="2147483702" r:id="rId11"/>
  </p:sldLayoutIdLst>
  <p:transition advClick="0" advTm="2784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61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51CA57D-50C5-4602-A5A5-707A48B25885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C075503-7F2D-456C-93A0-25D6C3355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7" r:id="rId2"/>
    <p:sldLayoutId id="2147483722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23" r:id="rId9"/>
    <p:sldLayoutId id="2147483711" r:id="rId10"/>
    <p:sldLayoutId id="2147483710" r:id="rId11"/>
  </p:sldLayoutIdLst>
  <p:transition spd="med" advClick="0" advTm="27840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8313" y="765175"/>
            <a:ext cx="8351837" cy="3257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 </a:t>
            </a:r>
            <a:r>
              <a:rPr lang="ru-RU" altLang="ru-RU" sz="4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О РАБОТЕ </a:t>
            </a:r>
            <a:endParaRPr lang="ru-RU" altLang="ru-RU" sz="40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altLang="ru-RU" sz="2400" b="1">
                <a:solidFill>
                  <a:srgbClr val="213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ОБЛАСТНОГО МЕТОДИЧЕСКОГО</a:t>
            </a:r>
          </a:p>
          <a:p>
            <a:pPr algn="r">
              <a:defRPr/>
            </a:pPr>
            <a:r>
              <a:rPr lang="ru-RU" altLang="ru-RU" sz="2400" b="1">
                <a:solidFill>
                  <a:srgbClr val="213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ОБЪЕДИНЕНИЯ ПРЕПОДАВАТЕЛЕЙ</a:t>
            </a:r>
          </a:p>
          <a:p>
            <a:pPr algn="r">
              <a:defRPr/>
            </a:pPr>
            <a:r>
              <a:rPr lang="ru-RU" altLang="ru-RU" sz="2400" b="1">
                <a:solidFill>
                  <a:srgbClr val="213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ТЕХНИЧЕСКОЙ МЕХАНИКИ</a:t>
            </a:r>
          </a:p>
          <a:p>
            <a:pPr algn="r">
              <a:defRPr/>
            </a:pPr>
            <a:r>
              <a:rPr lang="ru-RU" altLang="ru-RU" sz="2400" b="1">
                <a:solidFill>
                  <a:srgbClr val="213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ПРОФЕССИОНАЛЬНЫХ ОБРАЗОВАТЕЛЬНЫХ</a:t>
            </a:r>
          </a:p>
          <a:p>
            <a:pPr algn="r">
              <a:defRPr/>
            </a:pPr>
            <a:r>
              <a:rPr lang="ru-RU" altLang="ru-RU" sz="2400" b="1">
                <a:solidFill>
                  <a:srgbClr val="213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УЧРЕЖДЕНИЙ РОСТОВСКОЙ ОБЛАСТИ</a:t>
            </a:r>
          </a:p>
          <a:p>
            <a:pPr algn="ctr">
              <a:defRPr/>
            </a:pPr>
            <a:endParaRPr lang="ru-RU" altLang="ru-RU" sz="2400" b="1">
              <a:solidFill>
                <a:srgbClr val="2130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   за 201</a:t>
            </a: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-201</a:t>
            </a: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</a:t>
            </a: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учебный год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851275" y="4724400"/>
            <a:ext cx="4870450" cy="13303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 fontAlgn="auto"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ОМО:</a:t>
            </a:r>
          </a:p>
          <a:p>
            <a:pPr marL="45720" indent="0" algn="r" fontAlgn="auto"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Чеботарёва Наталья Николаевна,</a:t>
            </a:r>
          </a:p>
          <a:p>
            <a:pPr marL="45720" indent="0" algn="r" fontAlgn="auto">
              <a:buFont typeface="Georgia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технической механики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2" descr="IMG_2435"/>
          <p:cNvPicPr>
            <a:picLocks noChangeAspect="1" noChangeArrowheads="1"/>
          </p:cNvPicPr>
          <p:nvPr/>
        </p:nvPicPr>
        <p:blipFill>
          <a:blip r:embed="rId2"/>
          <a:srcRect l="33940" t="48315" r="50023" b="21617"/>
          <a:stretch>
            <a:fillRect/>
          </a:stretch>
        </p:blipFill>
        <p:spPr bwMode="auto">
          <a:xfrm rot="-659642">
            <a:off x="977900" y="4122738"/>
            <a:ext cx="18732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192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979613" y="333375"/>
            <a:ext cx="5235575" cy="7191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noFill/>
                  <a:round/>
                  <a:headEnd/>
                  <a:tailEnd/>
                </a:ln>
                <a:solidFill>
                  <a:srgbClr val="821A08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Задачи «Семинара-практикума»: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258888" y="1376363"/>
            <a:ext cx="765175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транслирование и передача в практическую деятельность педагогов наиболее эффективного опыта профессиональной деятельности, инновационных подходов к организации и проведению лабораторных и практических занятий по технической механике;</a:t>
            </a:r>
          </a:p>
          <a:p>
            <a:pPr>
              <a:lnSpc>
                <a:spcPct val="90000"/>
              </a:lnSpc>
            </a:pPr>
            <a:endParaRPr lang="ru-RU" sz="1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демонстрация опыта работы учреждения профессионального образования по реализации принципа практико-ориентированности в преподавании технической механики;</a:t>
            </a:r>
          </a:p>
          <a:p>
            <a:pPr>
              <a:lnSpc>
                <a:spcPct val="90000"/>
              </a:lnSpc>
            </a:pPr>
            <a:endParaRPr lang="ru-RU" sz="1000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развитие творческих связей, организация взаимного общения представителей учреждений профессионального образования региона.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464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4508500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4221163" cy="30575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семинара-практикума приняли участие 23 преподавателя технической механики из 14-ти профессиональных образовательных учреждений Ростовской области.</a:t>
            </a:r>
            <a:endParaRPr 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 l="56221" t="42709" r="6290" b="17812"/>
          <a:stretch>
            <a:fillRect/>
          </a:stretch>
        </p:blipFill>
        <p:spPr bwMode="auto">
          <a:xfrm>
            <a:off x="5867400" y="404813"/>
            <a:ext cx="29876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/>
          <a:srcRect l="14468" t="24661" r="49724" b="35811"/>
          <a:stretch>
            <a:fillRect/>
          </a:stretch>
        </p:blipFill>
        <p:spPr bwMode="auto">
          <a:xfrm>
            <a:off x="1258888" y="4076700"/>
            <a:ext cx="30908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/>
          <a:srcRect l="13110" t="48520" r="49370" b="12000"/>
          <a:stretch>
            <a:fillRect/>
          </a:stretch>
        </p:blipFill>
        <p:spPr bwMode="auto">
          <a:xfrm>
            <a:off x="5867400" y="2565400"/>
            <a:ext cx="301148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/>
          <a:srcRect l="54390" t="48520" r="8061" b="12000"/>
          <a:stretch>
            <a:fillRect/>
          </a:stretch>
        </p:blipFill>
        <p:spPr bwMode="auto">
          <a:xfrm>
            <a:off x="5867400" y="4652963"/>
            <a:ext cx="3005138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58888" y="908050"/>
            <a:ext cx="5637212" cy="36004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период с 1 марта  по 20 марта 2018 года среди студентов профессиональных образовательных учреждений Ростовской области был проведен дистанционный конкурс кроссвордов по дисциплине «Техническая механика». </a:t>
            </a:r>
          </a:p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Конкурс кроссвордов было подано 42 работы из 23-х профессиональных образовательных учреждений Ростовской области.</a:t>
            </a:r>
            <a:endParaRPr lang="ru-RU" smtClean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14388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74975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4941" t="18472" r="15709" b="15308"/>
          <a:stretch>
            <a:fillRect/>
          </a:stretch>
        </p:blipFill>
        <p:spPr bwMode="auto">
          <a:xfrm>
            <a:off x="4643438" y="4252913"/>
            <a:ext cx="3876675" cy="2308225"/>
          </a:xfrm>
          <a:prstGeom prst="rect">
            <a:avLst/>
          </a:prstGeom>
          <a:noFill/>
          <a:ln w="38100" cmpd="dbl">
            <a:solidFill>
              <a:srgbClr val="9F9FFF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 spd="med" advClick="0" advTm="2784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ъект 2"/>
          <p:cNvSpPr>
            <a:spLocks noGrp="1"/>
          </p:cNvSpPr>
          <p:nvPr>
            <p:ph sz="quarter" idx="13"/>
          </p:nvPr>
        </p:nvSpPr>
        <p:spPr>
          <a:xfrm>
            <a:off x="1116013" y="404813"/>
            <a:ext cx="4248150" cy="3816350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конкурс были представлены работы, выполненные как одним автором, так и коллективом авторов, в разнообразной форме: кроссворд-прямоугольник, кроссворд-квадрат; круглый (циклический) кроссворд; фигурный кроссворд; диагональный кроссворд; симметричные и асимметричные кроссворды; с вольным расположением слов.</a:t>
            </a: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4450" indent="0" eaLnBrk="1" hangingPunct="1">
              <a:buFont typeface="Georgia" pitchFamily="18" charset="0"/>
              <a:buNone/>
            </a:pPr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333375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88913"/>
            <a:ext cx="3286125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2401888"/>
            <a:ext cx="310673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581525"/>
            <a:ext cx="3141663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508500"/>
            <a:ext cx="33813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ъект 2"/>
          <p:cNvSpPr>
            <a:spLocks noGrp="1"/>
          </p:cNvSpPr>
          <p:nvPr>
            <p:ph sz="quarter" idx="13"/>
          </p:nvPr>
        </p:nvSpPr>
        <p:spPr>
          <a:xfrm>
            <a:off x="1143000" y="476250"/>
            <a:ext cx="4005263" cy="3240088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обеспечения объективности оценки конкурсных работ члены экспертной комиссии проверяли шифрованные работы, не имеющие записей и пометок, ведущих к дешифровке работы участника.</a:t>
            </a:r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4302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41775"/>
            <a:ext cx="37909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024313"/>
            <a:ext cx="3714750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3850" y="765175"/>
            <a:ext cx="35607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742113" cy="320198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целью  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</a:rPr>
              <a:t>повышения качества профессионального образования и формирования у студентов качеств личности, необходимых современному специалисту: самостоятельности, целеустремленности, трудолюбия, силы воли,  конкурентоспособности</a:t>
            </a:r>
            <a:r>
              <a:rPr lang="ru-RU" sz="2000" smtClean="0">
                <a:latin typeface="Times New Roman" pitchFamily="18" charset="0"/>
              </a:rPr>
              <a:t> 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работы областного методического объединения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20.04.2018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 проведен заключительный этап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олимпиады по технической механике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которой приняли участие 26 студентов из 13 профессиональных образовательных учреждений г. Ростова-на-Дону и Ростовской области.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Рисунок 3" descr="Описание: C:\Users\Чеботарева\AppData\Local\Microsoft\Windows\Temporary Internet Files\Content.Word\IMG_3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508500"/>
            <a:ext cx="29972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250825" y="4581525"/>
            <a:ext cx="5499100" cy="1722438"/>
            <a:chOff x="251520" y="2267555"/>
            <a:chExt cx="8253622" cy="3942764"/>
          </a:xfrm>
        </p:grpSpPr>
        <p:sp>
          <p:nvSpPr>
            <p:cNvPr id="9" name="TextBox 8"/>
            <p:cNvSpPr txBox="1"/>
            <p:nvPr/>
          </p:nvSpPr>
          <p:spPr>
            <a:xfrm>
              <a:off x="311066" y="4685073"/>
              <a:ext cx="2160489" cy="14788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5C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ТВОИ ЗНАНИЯ</a:t>
              </a:r>
            </a:p>
          </p:txBody>
        </p:sp>
        <p:grpSp>
          <p:nvGrpSpPr>
            <p:cNvPr id="53262" name="Группа 7"/>
            <p:cNvGrpSpPr>
              <a:grpSpLocks/>
            </p:cNvGrpSpPr>
            <p:nvPr/>
          </p:nvGrpSpPr>
          <p:grpSpPr bwMode="auto">
            <a:xfrm>
              <a:off x="251520" y="2458803"/>
              <a:ext cx="2182291" cy="2016224"/>
              <a:chOff x="755576" y="2598357"/>
              <a:chExt cx="2182291" cy="2016224"/>
            </a:xfrm>
          </p:grpSpPr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755576" y="2599705"/>
                <a:ext cx="2182540" cy="2013170"/>
              </a:xfrm>
              <a:prstGeom prst="roundRect">
                <a:avLst/>
              </a:prstGeom>
              <a:solidFill>
                <a:srgbClr val="A7EA52">
                  <a:lumMod val="75000"/>
                </a:srgbClr>
              </a:solidFill>
              <a:ln w="15875" cap="flat" cmpd="sng" algn="ctr">
                <a:solidFill>
                  <a:srgbClr val="A7EA52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1053412" y="2879513"/>
                <a:ext cx="1586869" cy="1439017"/>
              </a:xfrm>
              <a:prstGeom prst="ellipse">
                <a:avLst/>
              </a:prstGeom>
              <a:solidFill>
                <a:sysClr val="window" lastClr="FFFFFF"/>
              </a:solidFill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prstClr val="white"/>
                  </a:solidFill>
                  <a:latin typeface="+mn-lt"/>
                </a:endParaRPr>
              </a:p>
            </p:txBody>
          </p:sp>
          <p:pic>
            <p:nvPicPr>
              <p:cNvPr id="53265" name="Рисунок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12242" y="2708920"/>
                <a:ext cx="1646835" cy="1515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3266" name="Группа 10"/>
            <p:cNvGrpSpPr>
              <a:grpSpLocks/>
            </p:cNvGrpSpPr>
            <p:nvPr/>
          </p:nvGrpSpPr>
          <p:grpSpPr bwMode="auto">
            <a:xfrm>
              <a:off x="3225900" y="2458803"/>
              <a:ext cx="2182291" cy="2016224"/>
              <a:chOff x="3225900" y="2458803"/>
              <a:chExt cx="2182291" cy="2016224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3225900" y="2458803"/>
                <a:ext cx="2182291" cy="2016224"/>
                <a:chOff x="755576" y="2598357"/>
                <a:chExt cx="2182291" cy="2016224"/>
              </a:xfrm>
              <a:solidFill>
                <a:srgbClr val="FF8021">
                  <a:lumMod val="60000"/>
                  <a:lumOff val="40000"/>
                </a:srgbClr>
              </a:solidFill>
            </p:grpSpPr>
            <p:sp>
              <p:nvSpPr>
                <p:cNvPr id="23" name="Скругленный прямоугольник 22"/>
                <p:cNvSpPr/>
                <p:nvPr/>
              </p:nvSpPr>
              <p:spPr>
                <a:xfrm>
                  <a:off x="755576" y="2598357"/>
                  <a:ext cx="2182291" cy="2016224"/>
                </a:xfrm>
                <a:prstGeom prst="roundRect">
                  <a:avLst/>
                </a:prstGeom>
                <a:grpFill/>
                <a:ln w="15875" cap="flat" cmpd="sng" algn="ctr">
                  <a:solidFill>
                    <a:srgbClr val="FF8021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prstClr val="white"/>
                    </a:solidFill>
                    <a:latin typeface="+mn-lt"/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1054633" y="2877178"/>
                  <a:ext cx="1584176" cy="14401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5875" cap="flat" cmpd="sng" algn="ctr">
                  <a:solidFill>
                    <a:srgbClr val="FF8021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prstClr val="white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2" name="Овал 21"/>
              <p:cNvSpPr/>
              <p:nvPr/>
            </p:nvSpPr>
            <p:spPr>
              <a:xfrm>
                <a:off x="3225112" y="2841708"/>
                <a:ext cx="2089616" cy="1253690"/>
              </a:xfrm>
              <a:prstGeom prst="ellipse">
                <a:avLst/>
              </a:prstGeom>
              <a:noFill/>
              <a:ln w="158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 dirty="0">
                    <a:solidFill>
                      <a:srgbClr val="FF8021">
                        <a:lumMod val="75000"/>
                      </a:srgbClr>
                    </a:solidFill>
                    <a:latin typeface="+mn-lt"/>
                  </a:rPr>
                  <a:t>mc</a:t>
                </a:r>
                <a:r>
                  <a:rPr lang="en-US" sz="4000" b="1" kern="0" baseline="30000" dirty="0">
                    <a:solidFill>
                      <a:srgbClr val="FF8021">
                        <a:lumMod val="75000"/>
                      </a:srgbClr>
                    </a:solidFill>
                    <a:latin typeface="+mn-lt"/>
                  </a:rPr>
                  <a:t>2</a:t>
                </a:r>
                <a:endParaRPr lang="ru-RU" sz="4000" b="1" kern="0" baseline="30000" dirty="0">
                  <a:solidFill>
                    <a:srgbClr val="FF8021">
                      <a:lumMod val="75000"/>
                    </a:srgbClr>
                  </a:solidFill>
                  <a:latin typeface="+mn-lt"/>
                </a:endParaRPr>
              </a:p>
            </p:txBody>
          </p:sp>
        </p:grpSp>
        <p:grpSp>
          <p:nvGrpSpPr>
            <p:cNvPr id="53269" name="Группа 11"/>
            <p:cNvGrpSpPr>
              <a:grpSpLocks/>
            </p:cNvGrpSpPr>
            <p:nvPr/>
          </p:nvGrpSpPr>
          <p:grpSpPr bwMode="auto">
            <a:xfrm>
              <a:off x="6321994" y="2449592"/>
              <a:ext cx="2182291" cy="2016224"/>
              <a:chOff x="6321994" y="2449592"/>
              <a:chExt cx="2182291" cy="2016224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6321994" y="2449592"/>
                <a:ext cx="2182291" cy="2016224"/>
                <a:chOff x="755576" y="2598357"/>
                <a:chExt cx="2182291" cy="2016224"/>
              </a:xfrm>
              <a:solidFill>
                <a:srgbClr val="B4DCFA">
                  <a:lumMod val="50000"/>
                </a:srgbClr>
              </a:solidFill>
            </p:grpSpPr>
            <p:sp>
              <p:nvSpPr>
                <p:cNvPr id="19" name="Скругленный прямоугольник 18"/>
                <p:cNvSpPr/>
                <p:nvPr/>
              </p:nvSpPr>
              <p:spPr>
                <a:xfrm>
                  <a:off x="755576" y="2598357"/>
                  <a:ext cx="2182291" cy="2016224"/>
                </a:xfrm>
                <a:prstGeom prst="roundRect">
                  <a:avLst/>
                </a:prstGeom>
                <a:grpFill/>
                <a:ln w="15875" cap="flat" cmpd="sng" algn="ctr">
                  <a:solidFill>
                    <a:srgbClr val="B4DCFA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prstClr val="white"/>
                    </a:solidFill>
                    <a:latin typeface="+mn-lt"/>
                  </a:endParaRPr>
                </a:p>
              </p:txBody>
            </p:sp>
            <p:sp>
              <p:nvSpPr>
                <p:cNvPr id="20" name="Овал 19"/>
                <p:cNvSpPr/>
                <p:nvPr/>
              </p:nvSpPr>
              <p:spPr>
                <a:xfrm>
                  <a:off x="1054633" y="2877178"/>
                  <a:ext cx="1584176" cy="14401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58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prstClr val="white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18" name="Picture 4" descr="Блог"/>
              <p:cNvPicPr>
                <a:picLocks noChangeAspect="1" noChangeArrowheads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 bwMode="auto">
              <a:xfrm>
                <a:off x="6614403" y="2648393"/>
                <a:ext cx="1533525" cy="16002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/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175776" y="4705016"/>
              <a:ext cx="2282538" cy="14788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A245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ТВОЯ ЭНЕРГИЯ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1994" y="4682623"/>
              <a:ext cx="2160489" cy="14788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ТВОЙ УСПЕХ!</a:t>
              </a:r>
            </a:p>
          </p:txBody>
        </p: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2419764" y="2267555"/>
              <a:ext cx="967370" cy="23038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6000" kern="0" dirty="0" smtClean="0">
                  <a:solidFill>
                    <a:srgbClr val="903E00"/>
                  </a:solidFill>
                  <a:latin typeface="Trebuchet MS" pitchFamily="34" charset="0"/>
                </a:rPr>
                <a:t>+</a:t>
              </a:r>
            </a:p>
          </p:txBody>
        </p:sp>
        <p:sp>
          <p:nvSpPr>
            <p:cNvPr id="16" name="TextBox 30"/>
            <p:cNvSpPr txBox="1">
              <a:spLocks noChangeArrowheads="1"/>
            </p:cNvSpPr>
            <p:nvPr/>
          </p:nvSpPr>
          <p:spPr bwMode="auto">
            <a:xfrm>
              <a:off x="5476750" y="2267555"/>
              <a:ext cx="945925" cy="23038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6000" kern="0" dirty="0" smtClean="0">
                  <a:solidFill>
                    <a:srgbClr val="903E00"/>
                  </a:solidFill>
                  <a:latin typeface="Trebuchet MS" pitchFamily="34" charset="0"/>
                </a:rPr>
                <a:t>=</a:t>
              </a:r>
            </a:p>
          </p:txBody>
        </p:sp>
      </p:grp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3" y="250825"/>
            <a:ext cx="6659562" cy="665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538" y="390525"/>
            <a:ext cx="11811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33375"/>
            <a:ext cx="1728788" cy="115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4175125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950" y="6092825"/>
            <a:ext cx="3671888" cy="482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«Ростовский-на-Дону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автодорожный колледж»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838" y="4868863"/>
            <a:ext cx="5273675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«Ростовский-на-Дону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колледж радиоэлектроники, промышленных и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информационных технологий»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8238" y="4441825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3975" y="2478088"/>
            <a:ext cx="5280025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«Новочеркасский колледж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промышленных технологий и управления»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00488" y="3933825"/>
            <a:ext cx="5280025" cy="48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«Таганрогский авиационный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Колледж им. В.М. </a:t>
            </a:r>
            <a:r>
              <a:rPr lang="ru-RU" sz="1600" b="1" dirty="0" err="1">
                <a:solidFill>
                  <a:srgbClr val="4E67C8">
                    <a:lumMod val="50000"/>
                  </a:srgbClr>
                </a:solidFill>
                <a:latin typeface="+mn-lt"/>
              </a:rPr>
              <a:t>Петлякова</a:t>
            </a: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4350" y="2643188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79838" y="114300"/>
            <a:ext cx="5113337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i="1">
                <a:solidFill>
                  <a:srgbClr val="821A08"/>
                </a:solidFill>
                <a:latin typeface="Arial Narrow" pitchFamily="34" charset="0"/>
              </a:rPr>
              <a:t>Состав участников областной олимпиады по технической механике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1438" y="3452813"/>
            <a:ext cx="5256212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«Донской строительный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колледж»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4300" y="5538788"/>
            <a:ext cx="3671888" cy="482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«Ростовский-на-Дону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автотранспортный колледж»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51275" y="1582738"/>
            <a:ext cx="52752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Tx/>
              <a:buBlip>
                <a:blip r:embed="rId7"/>
              </a:buBlip>
            </a:pPr>
            <a:r>
              <a:rPr lang="ru-RU" sz="1600" b="1">
                <a:solidFill>
                  <a:srgbClr val="21306A"/>
                </a:solidFill>
                <a:latin typeface="Trebuchet MS" pitchFamily="34" charset="0"/>
              </a:rPr>
              <a:t>ГБПОУ РО «Сальский аграрно-технический колледж»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46513" y="1976438"/>
            <a:ext cx="5405437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«Шахтинский региональный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колледж топлива и энергетики им. Степанова П.И.»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52863" y="2967038"/>
            <a:ext cx="5272087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«Новочеркасский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промышленно-гуманитарный колледж»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63975" y="1111250"/>
            <a:ext cx="532288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Tx/>
              <a:buBlip>
                <a:blip r:embed="rId7"/>
              </a:buBlip>
            </a:pPr>
            <a:r>
              <a:rPr lang="ru-RU" sz="1600" b="1">
                <a:solidFill>
                  <a:srgbClr val="21306A"/>
                </a:solidFill>
                <a:latin typeface="Trebuchet MS" pitchFamily="34" charset="0"/>
              </a:rPr>
              <a:t>ГБПОУ РО «Красносулинский колледж промышленных технологий»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51275" y="665163"/>
            <a:ext cx="52800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Tx/>
              <a:buBlip>
                <a:blip r:embed="rId7"/>
              </a:buBlip>
            </a:pPr>
            <a:r>
              <a:rPr lang="ru-RU" sz="1600" b="1">
                <a:solidFill>
                  <a:srgbClr val="21306A"/>
                </a:solidFill>
                <a:latin typeface="Trebuchet MS" pitchFamily="34" charset="0"/>
              </a:rPr>
              <a:t>ГБПОУ РО «Донецкий промышленно-гуманитарный техникум»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4300" y="4437063"/>
            <a:ext cx="4940300" cy="482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«Таганрогский металлургический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техникум»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2901950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7425" y="5434013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9313" y="3736975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4149725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3924300" y="6021388"/>
            <a:ext cx="3671888" cy="482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ГБПОУ РО «Ростовский-на-Дону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строительный колледж»</a:t>
            </a:r>
          </a:p>
        </p:txBody>
      </p:sp>
      <p:pic>
        <p:nvPicPr>
          <p:cNvPr id="3" name="Рисунок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4508500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3644900"/>
            <a:ext cx="4413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5056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ъект 2"/>
          <p:cNvSpPr>
            <a:spLocks noGrp="1"/>
          </p:cNvSpPr>
          <p:nvPr>
            <p:ph sz="quarter" idx="4294967295"/>
          </p:nvPr>
        </p:nvSpPr>
        <p:spPr>
          <a:xfrm>
            <a:off x="1143000" y="731838"/>
            <a:ext cx="6742113" cy="111283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</a:rPr>
              <a:t>Программа Олимпиады состояла из 2-х конкурсных практикоориентированных заданий по сопротивлению материалов в двух вариантах: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 l="35611" t="21307" r="34399" b="23007"/>
          <a:stretch>
            <a:fillRect/>
          </a:stretch>
        </p:blipFill>
        <p:spPr bwMode="auto">
          <a:xfrm>
            <a:off x="6600825" y="1774825"/>
            <a:ext cx="2074863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/>
          <a:srcRect l="36111" t="19843" r="35197" b="32976"/>
          <a:stretch>
            <a:fillRect/>
          </a:stretch>
        </p:blipFill>
        <p:spPr bwMode="auto">
          <a:xfrm>
            <a:off x="6605588" y="4437063"/>
            <a:ext cx="20701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Объект 2"/>
          <p:cNvSpPr>
            <a:spLocks/>
          </p:cNvSpPr>
          <p:nvPr/>
        </p:nvSpPr>
        <p:spPr bwMode="auto">
          <a:xfrm>
            <a:off x="827088" y="1844675"/>
            <a:ext cx="51847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 i="1">
                <a:solidFill>
                  <a:srgbClr val="741A02"/>
                </a:solidFill>
                <a:latin typeface="Times New Roman" pitchFamily="18" charset="0"/>
              </a:rPr>
              <a:t>вариант 1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– для студентов, которые изучают техническую механику в объеме не более 130-ти часов, отведенных на освоение программы дисциплины;</a:t>
            </a:r>
          </a:p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 i="1">
                <a:solidFill>
                  <a:srgbClr val="741A02"/>
                </a:solidFill>
                <a:latin typeface="Times New Roman" pitchFamily="18" charset="0"/>
              </a:rPr>
              <a:t>вариант 2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 – для студентов, которые изучают техническую механику в объеме более 130-ти часов, отведенных на освоение программы дисциплины.</a:t>
            </a:r>
            <a:r>
              <a:rPr lang="ru-RU" sz="2000">
                <a:solidFill>
                  <a:srgbClr val="40404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8616" name="Рисунок 8" descr="Описание: C:\Users\Чеботарева\AppData\Local\Microsoft\Windows\Temporary Internet Files\Content.Word\IMG_3099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652963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Рисунок 10" descr="Описание: C:\Users\Чеботарева\AppData\Local\Microsoft\Windows\Temporary Internet Files\Content.Word\IMG_3115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4652963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ъект 2"/>
          <p:cNvSpPr>
            <a:spLocks noGrp="1"/>
          </p:cNvSpPr>
          <p:nvPr>
            <p:ph sz="quarter" idx="13"/>
          </p:nvPr>
        </p:nvSpPr>
        <p:spPr>
          <a:xfrm>
            <a:off x="1116013" y="693738"/>
            <a:ext cx="7127875" cy="35274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Схемы и числовые значения к заданиям были составлены непосредственно перед началом Олимпиады всеми присутствующими преподавателями с использованием средств компьютерной графики. </a:t>
            </a: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</a:rPr>
              <a:t>Участники олимпиады выполняли одновременно один из двух вариантов, сформированных в соответствие с объемом часов на изучение дисциплины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smtClean="0">
                <a:solidFill>
                  <a:srgbClr val="21306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83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Рисунок 6" descr="Описание: C:\Users\Чеботарева\AppData\Local\Microsoft\Windows\Temporary Internet Files\Content.Word\IMG_3081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508500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Рисунок 7" descr="Описание: C:\Users\Чеботарева\AppData\Local\Microsoft\Windows\Temporary Internet Files\Content.Word\IMG_3087_edit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4508500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2988" y="549275"/>
            <a:ext cx="7200900" cy="2336800"/>
          </a:xfrm>
        </p:spPr>
        <p:txBody>
          <a:bodyPr>
            <a:normAutofit/>
          </a:bodyPr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началом выполнения заданий олимпиады для поднятия интеллектуального тонуса с участниками была проведена логическая разминка, состоящая из одиннадцати заданий, для выполнения которых требовалась смекалка и логическое мышление.</a:t>
            </a:r>
            <a:endParaRPr lang="ru-RU" sz="24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3"/>
          <a:srcRect t="6824" r="7477" b="4024"/>
          <a:stretch>
            <a:fillRect/>
          </a:stretch>
        </p:blipFill>
        <p:spPr bwMode="auto">
          <a:xfrm>
            <a:off x="1692275" y="4868863"/>
            <a:ext cx="23606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000000">
                <a:alpha val="70000"/>
              </a:srgbClr>
            </a:outerShdw>
          </a:effectLst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76250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924175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Рисунок 4" descr="Описание: C:\Users\Чеботарева\AppData\Local\Microsoft\Windows\Temporary Internet Files\Content.Word\IMG_30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2867025"/>
            <a:ext cx="27717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55" name="Object 11"/>
          <p:cNvGraphicFramePr>
            <a:graphicFrameLocks noChangeAspect="1"/>
          </p:cNvGraphicFramePr>
          <p:nvPr/>
        </p:nvGraphicFramePr>
        <p:xfrm>
          <a:off x="5148263" y="4921250"/>
          <a:ext cx="2439987" cy="182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Слайд" r:id="rId7" imgW="4572139" imgH="3428994" progId="PowerPoint.Slide.8">
                  <p:embed/>
                </p:oleObj>
              </mc:Choice>
              <mc:Fallback>
                <p:oleObj name="Слайд" r:id="rId7" imgW="4572139" imgH="3428994" progId="PowerPoint.Slide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5" b="1994"/>
                      <a:stretch>
                        <a:fillRect/>
                      </a:stretch>
                    </p:blipFill>
                    <p:spPr bwMode="auto">
                      <a:xfrm>
                        <a:off x="5148263" y="4921250"/>
                        <a:ext cx="2439987" cy="182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Рисунок 1"/>
          <p:cNvPicPr>
            <a:picLocks noChangeAspect="1" noChangeArrowheads="1"/>
          </p:cNvPicPr>
          <p:nvPr/>
        </p:nvPicPr>
        <p:blipFill>
          <a:blip r:embed="rId9"/>
          <a:srcRect l="2249" t="5598" r="5765" b="4375"/>
          <a:stretch>
            <a:fillRect/>
          </a:stretch>
        </p:blipFill>
        <p:spPr bwMode="auto">
          <a:xfrm>
            <a:off x="3492500" y="3141663"/>
            <a:ext cx="2354263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ъект 2"/>
          <p:cNvSpPr>
            <a:spLocks noGrp="1"/>
          </p:cNvSpPr>
          <p:nvPr>
            <p:ph sz="quarter" idx="13"/>
          </p:nvPr>
        </p:nvSpPr>
        <p:spPr>
          <a:xfrm>
            <a:off x="755650" y="1379538"/>
            <a:ext cx="7704138" cy="4210050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3600" b="1" smtClean="0">
                <a:solidFill>
                  <a:srgbClr val="002060"/>
                </a:solidFill>
                <a:latin typeface="Arial Narrow" pitchFamily="34" charset="0"/>
              </a:rPr>
              <a:t>Областное методическое объединение преподавателей технической механики было организовано согласно распоряжения Совета директоров учреждений профессионального образования Ростовской области в </a:t>
            </a:r>
            <a:r>
              <a:rPr lang="ru-RU" sz="3600" b="1" smtClean="0">
                <a:solidFill>
                  <a:srgbClr val="C00000"/>
                </a:solidFill>
                <a:latin typeface="Arial Narrow" pitchFamily="34" charset="0"/>
              </a:rPr>
              <a:t>октябре 2016 года</a:t>
            </a:r>
          </a:p>
        </p:txBody>
      </p: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ъект 2"/>
          <p:cNvSpPr>
            <a:spLocks noGrp="1"/>
          </p:cNvSpPr>
          <p:nvPr>
            <p:ph sz="quarter" idx="13"/>
          </p:nvPr>
        </p:nvSpPr>
        <p:spPr>
          <a:xfrm>
            <a:off x="827088" y="803275"/>
            <a:ext cx="7993062" cy="32734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плану работы методического объединения 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</a:rPr>
              <a:t>с 17 мая по 28 мая 2018 года был проведен </a:t>
            </a:r>
            <a:r>
              <a:rPr lang="ru-RU" sz="2400" b="1" smtClean="0">
                <a:solidFill>
                  <a:srgbClr val="741A02"/>
                </a:solidFill>
                <a:latin typeface="Times New Roman" pitchFamily="18" charset="0"/>
              </a:rPr>
              <a:t>дистанционный конкурс презентаций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</a:rPr>
              <a:t> к лекционным, практическим и лабораторным занятиям по дисциплине «Техническая механика».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</a:rPr>
              <a:t>На Конкурс было подано 16 работ из 10-ти профессиональных образовательных учреждений Ростовской области.</a:t>
            </a:r>
            <a:r>
              <a:rPr lang="ru-RU" sz="1800" smtClean="0"/>
              <a:t>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692150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 l="20610" t="18520" r="26900" b="21024"/>
          <a:stretch>
            <a:fillRect/>
          </a:stretch>
        </p:blipFill>
        <p:spPr bwMode="auto">
          <a:xfrm>
            <a:off x="3132138" y="4292600"/>
            <a:ext cx="279558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/>
          <a:srcRect l="18721" t="12520" r="23149" b="17999"/>
          <a:stretch>
            <a:fillRect/>
          </a:stretch>
        </p:blipFill>
        <p:spPr bwMode="auto">
          <a:xfrm>
            <a:off x="6156325" y="4292600"/>
            <a:ext cx="26781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/>
          <a:srcRect l="18721" t="12331" r="23149" b="18330"/>
          <a:stretch>
            <a:fillRect/>
          </a:stretch>
        </p:blipFill>
        <p:spPr bwMode="auto">
          <a:xfrm>
            <a:off x="250825" y="4292600"/>
            <a:ext cx="26781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ъект 2"/>
          <p:cNvSpPr>
            <a:spLocks noGrp="1"/>
          </p:cNvSpPr>
          <p:nvPr>
            <p:ph sz="quarter" idx="13"/>
          </p:nvPr>
        </p:nvSpPr>
        <p:spPr>
          <a:xfrm>
            <a:off x="1143000" y="620713"/>
            <a:ext cx="6400800" cy="89693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Целями 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 Конкурса презентаций являлись</a:t>
            </a:r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/>
          </p:cNvSpPr>
          <p:nvPr/>
        </p:nvSpPr>
        <p:spPr bwMode="auto">
          <a:xfrm>
            <a:off x="971550" y="1700213"/>
            <a:ext cx="75612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- стимулирование процесса внедрения информационных технологий в учебный процесс при  преподавании технической механики;</a:t>
            </a:r>
          </a:p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- способствование популяризации инновационного педагогического опыта через создание авторских презентационных разработок, </a:t>
            </a:r>
          </a:p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- стимулирование продуктивной деятельности педагогов, ориентированной на личностную и творческую самореализацию, </a:t>
            </a:r>
          </a:p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- повышение квалификации и рост профессионального мастерства в области технической механики, </a:t>
            </a:r>
          </a:p>
          <a:p>
            <a:pPr marL="444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- формирование банка электронных методических материалов по технической механике для распространения среди педагогов. </a:t>
            </a:r>
          </a:p>
        </p:txBody>
      </p: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Объект 2"/>
          <p:cNvSpPr>
            <a:spLocks/>
          </p:cNvSpPr>
          <p:nvPr/>
        </p:nvSpPr>
        <p:spPr bwMode="auto">
          <a:xfrm>
            <a:off x="1258888" y="2492375"/>
            <a:ext cx="64008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478217" cy="3816424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</a:rPr>
              <a:t>повышение  </a:t>
            </a:r>
            <a:r>
              <a:rPr lang="ru-RU" sz="3000" dirty="0">
                <a:solidFill>
                  <a:srgbClr val="002060"/>
                </a:solidFill>
              </a:rPr>
              <a:t>профессионального уровня преподавателей технической механики, </a:t>
            </a:r>
            <a:r>
              <a:rPr lang="ru-RU" sz="30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3000" dirty="0">
                <a:solidFill>
                  <a:srgbClr val="002060"/>
                </a:solidFill>
              </a:rPr>
              <a:t>сотрудничества и </a:t>
            </a:r>
            <a:r>
              <a:rPr lang="ru-RU" sz="3000" dirty="0" smtClean="0">
                <a:solidFill>
                  <a:srgbClr val="002060"/>
                </a:solidFill>
              </a:rPr>
              <a:t>координация </a:t>
            </a:r>
            <a:r>
              <a:rPr lang="ru-RU" sz="3000" dirty="0">
                <a:solidFill>
                  <a:srgbClr val="002060"/>
                </a:solidFill>
              </a:rPr>
              <a:t>деятельности,  направленной на поиски эффективных путей решения образовательных задач в условиях </a:t>
            </a:r>
            <a:r>
              <a:rPr lang="ru-RU" sz="3000" dirty="0" smtClean="0">
                <a:solidFill>
                  <a:srgbClr val="002060"/>
                </a:solidFill>
              </a:rPr>
              <a:t>реализации </a:t>
            </a:r>
            <a:r>
              <a:rPr lang="ru-RU" sz="3000" dirty="0">
                <a:solidFill>
                  <a:srgbClr val="002060"/>
                </a:solidFill>
              </a:rPr>
              <a:t>ФГОС </a:t>
            </a:r>
            <a:r>
              <a:rPr lang="ru-RU" sz="3000" dirty="0" smtClean="0">
                <a:solidFill>
                  <a:srgbClr val="002060"/>
                </a:solidFill>
              </a:rPr>
              <a:t>СПО</a:t>
            </a:r>
            <a:endParaRPr lang="ru-RU" sz="3000" dirty="0">
              <a:latin typeface="Arial Narrow" pitchFamily="34" charset="0"/>
            </a:endParaRPr>
          </a:p>
        </p:txBody>
      </p:sp>
      <p:sp>
        <p:nvSpPr>
          <p:cNvPr id="40962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1184275"/>
          </a:xfrm>
        </p:spPr>
        <p:txBody>
          <a:bodyPr/>
          <a:lstStyle/>
          <a:p>
            <a:pPr marL="44450" indent="0" algn="ctr" eaLnBrk="1" hangingPunct="1">
              <a:buFont typeface="Georgia" pitchFamily="18" charset="0"/>
              <a:buNone/>
            </a:pPr>
            <a:r>
              <a:rPr lang="ru-RU" sz="3000" b="1" smtClean="0">
                <a:solidFill>
                  <a:srgbClr val="C00000"/>
                </a:solidFill>
              </a:rPr>
              <a:t>Цель работы</a:t>
            </a:r>
          </a:p>
          <a:p>
            <a:pPr marL="44450" indent="0" algn="ctr" eaLnBrk="1" hangingPunct="1">
              <a:buFont typeface="Georgia" pitchFamily="18" charset="0"/>
              <a:buNone/>
            </a:pPr>
            <a:r>
              <a:rPr lang="ru-RU" sz="3000" b="1" smtClean="0">
                <a:solidFill>
                  <a:srgbClr val="C00000"/>
                </a:solidFill>
              </a:rPr>
              <a:t> методического объединения:</a:t>
            </a:r>
            <a:endParaRPr lang="ru-RU" sz="300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ъект 2"/>
          <p:cNvSpPr>
            <a:spLocks noGrp="1"/>
          </p:cNvSpPr>
          <p:nvPr>
            <p:ph sz="quarter" idx="13"/>
          </p:nvPr>
        </p:nvSpPr>
        <p:spPr>
          <a:xfrm>
            <a:off x="755650" y="476250"/>
            <a:ext cx="7488238" cy="1728788"/>
          </a:xfrm>
        </p:spPr>
        <p:txBody>
          <a:bodyPr/>
          <a:lstStyle/>
          <a:p>
            <a:pPr marL="44450" indent="0" algn="ctr" eaLnBrk="1" hangingPunct="1">
              <a:buFont typeface="Georgia" pitchFamily="18" charset="0"/>
              <a:buNone/>
            </a:pPr>
            <a:r>
              <a:rPr lang="ru-RU" sz="2600" b="1" smtClean="0">
                <a:solidFill>
                  <a:srgbClr val="C00000"/>
                </a:solidFill>
              </a:rPr>
              <a:t>Основными задачами областного методического  объединения преподавателей  технической механики являлись: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188" y="2420938"/>
            <a:ext cx="8064500" cy="38163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ru-RU" sz="2200" b="1" dirty="0">
                <a:solidFill>
                  <a:srgbClr val="002060"/>
                </a:solidFill>
                <a:latin typeface="Arial Narrow" pitchFamily="34" charset="0"/>
              </a:rPr>
              <a:t>изучение, обобщение, популяризация педагогического опыта применения наиболее эффективных педагогических технологий, способствующих формированию общих и профессиональных компетенций студентов  в части технической механики в соответствии с требованиями актуализированных ФГОС СПО;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ru-RU" sz="2200" b="1" dirty="0">
                <a:solidFill>
                  <a:srgbClr val="002060"/>
                </a:solidFill>
                <a:latin typeface="Arial Narrow" pitchFamily="34" charset="0"/>
              </a:rPr>
              <a:t>организация образовательных мероприятий, стимулирующих творческую активность,  профессиональное и  личностное развитие студентов, приобщение к проектной и исследовательской деятельности при изучении технической механики.</a:t>
            </a:r>
          </a:p>
        </p:txBody>
      </p:sp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ъект 2"/>
          <p:cNvSpPr>
            <a:spLocks noGrp="1"/>
          </p:cNvSpPr>
          <p:nvPr>
            <p:ph sz="quarter" idx="13"/>
          </p:nvPr>
        </p:nvSpPr>
        <p:spPr>
          <a:xfrm>
            <a:off x="1331913" y="765175"/>
            <a:ext cx="4103687" cy="30956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сегодняшний день в работе областного методического объединения принимают участие </a:t>
            </a: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преподавателей технической механики из </a:t>
            </a: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-ти учебных заведений Ростовской области.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4450" indent="0" eaLnBrk="1" hangingPunct="1">
              <a:buFont typeface="Georgia" pitchFamily="18" charset="0"/>
              <a:buNone/>
            </a:pPr>
            <a:endParaRPr lang="ru-RU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2150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2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33375"/>
            <a:ext cx="316388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2" descr="DSCN012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420938"/>
            <a:ext cx="31877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7" descr="Описание: C:\Users\Чеботарева\AppData\Local\Microsoft\Windows\Temporary Internet Files\Content.Word\IMG_3087_edit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667250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3" descr="Описание: C:\Users\Чеботарева\AppData\Local\Microsoft\Windows\Temporary Internet Files\Content.Word\IMG_3190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4667250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5" descr="Описание: C:\Users\Чеботарева\AppData\Local\Microsoft\Windows\Temporary Internet Files\Content.Word\IMG_31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4652963"/>
            <a:ext cx="27717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8644" t="5190" r="13172" b="10350"/>
          <a:stretch/>
        </p:blipFill>
        <p:spPr bwMode="auto">
          <a:xfrm flipH="1">
            <a:off x="7452320" y="4979505"/>
            <a:ext cx="1575574" cy="15952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4034" name="Рисунок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 rot="-1283033">
            <a:off x="319088" y="4603750"/>
            <a:ext cx="12604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68352" y="2724678"/>
            <a:ext cx="2704865" cy="17124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29292" t="40054" r="27964" b="9153"/>
          <a:stretch/>
        </p:blipFill>
        <p:spPr>
          <a:xfrm>
            <a:off x="6981463" y="2558968"/>
            <a:ext cx="2293230" cy="204385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2875" y="3346450"/>
            <a:ext cx="9001125" cy="3486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4000" b="1" dirty="0">
                <a:solidFill>
                  <a:srgbClr val="741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КРУГЛЫЙ СТОЛ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преподавателей технической механики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профессиональных образовательных учреждений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Ростовской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«ИННОВАЦИОННЫЕ  ПОДХОДЫ К ФОРМИРОВАНИЮ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ОБЩИХ И ПРОФЕССИОНАЛЬНЫХ КОМПЕТЕНЦИЙ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 ТЕХНИЧЕСКОЙ МЕХАНИКЕ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В УСЛОВИЯХ АКТУАЛИЗАЦИИ ФГОС СПО» 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sz="1000" b="1" dirty="0">
              <a:solidFill>
                <a:srgbClr val="741A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10 ноября 2017 года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sz="500" b="1" dirty="0">
              <a:solidFill>
                <a:srgbClr val="741A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базе ГБПОУ РО «Ростовский-на-Дону автодорожный колледж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4038" name="Группа 20"/>
          <p:cNvGrpSpPr>
            <a:grpSpLocks/>
          </p:cNvGrpSpPr>
          <p:nvPr/>
        </p:nvGrpSpPr>
        <p:grpSpPr bwMode="auto">
          <a:xfrm>
            <a:off x="611188" y="0"/>
            <a:ext cx="8167687" cy="3662363"/>
            <a:chOff x="236363" y="-110533"/>
            <a:chExt cx="8627827" cy="403113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16987" r="12781"/>
            <a:stretch/>
          </p:blipFill>
          <p:spPr>
            <a:xfrm rot="20954397">
              <a:off x="236363" y="774623"/>
              <a:ext cx="1649087" cy="2687365"/>
            </a:xfrm>
            <a:prstGeom prst="ellipse">
              <a:avLst/>
            </a:prstGeom>
            <a:ln>
              <a:noFill/>
            </a:ln>
            <a:effectLst>
              <a:softEdge rad="190500"/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grayscl/>
              <a:extLst/>
            </a:blip>
            <a:stretch>
              <a:fillRect/>
            </a:stretch>
          </p:blipFill>
          <p:spPr>
            <a:xfrm rot="21391017">
              <a:off x="897908" y="38069"/>
              <a:ext cx="1604697" cy="2363861"/>
            </a:xfrm>
            <a:prstGeom prst="ellipse">
              <a:avLst/>
            </a:prstGeom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softEdge rad="317500"/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4D4737"/>
                </a:clrFrom>
                <a:clrTo>
                  <a:srgbClr val="4D4737">
                    <a:alpha val="0"/>
                  </a:srgbClr>
                </a:clrTo>
              </a:clrChange>
              <a:extLst/>
            </a:blip>
            <a:srcRect t="-1556" r="6215" b="16311"/>
            <a:stretch/>
          </p:blipFill>
          <p:spPr>
            <a:xfrm rot="21447529">
              <a:off x="2023551" y="42021"/>
              <a:ext cx="1948873" cy="2405581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>
              <a:extLst/>
            </a:blip>
            <a:srcRect l="5274" r="10861"/>
            <a:stretch/>
          </p:blipFill>
          <p:spPr>
            <a:xfrm rot="21257476">
              <a:off x="1578926" y="1058015"/>
              <a:ext cx="1469662" cy="214964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0">
              <a:extLst/>
            </a:blip>
            <a:srcRect l="19786" r="33238" b="26127"/>
            <a:stretch/>
          </p:blipFill>
          <p:spPr>
            <a:xfrm>
              <a:off x="4648017" y="120515"/>
              <a:ext cx="1825147" cy="2152629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1">
              <a:extLst/>
            </a:blip>
            <a:srcRect l="29135" r="39524"/>
            <a:stretch/>
          </p:blipFill>
          <p:spPr>
            <a:xfrm>
              <a:off x="3477186" y="-110533"/>
              <a:ext cx="1715748" cy="193888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l="12775" b="16929"/>
            <a:stretch/>
          </p:blipFill>
          <p:spPr>
            <a:xfrm>
              <a:off x="5004048" y="688683"/>
              <a:ext cx="2714844" cy="3231923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3" cstate="print">
              <a:extLst/>
            </a:blip>
            <a:stretch>
              <a:fillRect/>
            </a:stretch>
          </p:blipFill>
          <p:spPr>
            <a:xfrm rot="532329">
              <a:off x="6918966" y="135589"/>
              <a:ext cx="1431980" cy="2071019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4">
              <a:extLst/>
            </a:blip>
            <a:srcRect l="31657" t="13016" r="24112" b="13651"/>
            <a:stretch/>
          </p:blipFill>
          <p:spPr>
            <a:xfrm rot="251985">
              <a:off x="3263586" y="732670"/>
              <a:ext cx="2528379" cy="3143954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5">
              <a:extLst/>
            </a:blip>
            <a:srcRect r="52380"/>
            <a:stretch/>
          </p:blipFill>
          <p:spPr>
            <a:xfrm>
              <a:off x="2815455" y="1144473"/>
              <a:ext cx="1832562" cy="2116575"/>
            </a:xfrm>
            <a:prstGeom prst="ellipse">
              <a:avLst/>
            </a:prstGeom>
            <a:ln>
              <a:noFill/>
            </a:ln>
            <a:effectLst>
              <a:softEdge rad="190500"/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6" cstate="print">
              <a:extLst/>
            </a:blip>
            <a:srcRect l="15079" t="8407" r="16436" b="22826"/>
            <a:stretch/>
          </p:blipFill>
          <p:spPr>
            <a:xfrm rot="359850">
              <a:off x="7209358" y="1225017"/>
              <a:ext cx="1654832" cy="2159256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7" cstate="print">
              <a:extLst/>
            </a:blip>
            <a:stretch>
              <a:fillRect/>
            </a:stretch>
          </p:blipFill>
          <p:spPr>
            <a:xfrm>
              <a:off x="6083201" y="319199"/>
              <a:ext cx="1179403" cy="1650548"/>
            </a:xfrm>
            <a:prstGeom prst="ellipse">
              <a:avLst/>
            </a:prstGeom>
            <a:ln>
              <a:noFill/>
            </a:ln>
            <a:effectLst>
              <a:softEdge rad="203200"/>
            </a:effectLst>
          </p:spPr>
        </p:pic>
      </p:grpSp>
    </p:spTree>
  </p:cSld>
  <p:clrMapOvr>
    <a:masterClrMapping/>
  </p:clrMapOvr>
  <p:transition advClick="0" advTm="719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ъект 2"/>
          <p:cNvSpPr>
            <a:spLocks noGrp="1"/>
          </p:cNvSpPr>
          <p:nvPr>
            <p:ph sz="quarter" idx="13"/>
          </p:nvPr>
        </p:nvSpPr>
        <p:spPr>
          <a:xfrm>
            <a:off x="1143000" y="765175"/>
            <a:ext cx="7029450" cy="561657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цель круглого стола состояла в выявлении проблемного поля в контексте поиска и применения  наиболее эффективных методов, форм и средств обучения, направленных на формирование общих и профессиональных компетенций по технической механике  в условиях актуализации ФГОС СПО и основных профессиональных образовательных программ по специальностям.</a:t>
            </a:r>
          </a:p>
          <a:p>
            <a:pPr marL="44450" indent="0" eaLnBrk="1" hangingPunct="1">
              <a:buFont typeface="Georgia" pitchFamily="18" charset="0"/>
              <a:buNone/>
            </a:pPr>
            <a:endParaRPr 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большим интересом члены профессионального сообщества выслушали сообщения коллег, представленные на высоком профессиональном уровне.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715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911600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ъект 2"/>
          <p:cNvSpPr>
            <a:spLocks noGrp="1"/>
          </p:cNvSpPr>
          <p:nvPr>
            <p:ph sz="quarter" idx="13"/>
          </p:nvPr>
        </p:nvSpPr>
        <p:spPr>
          <a:xfrm>
            <a:off x="1143000" y="476250"/>
            <a:ext cx="4508500" cy="4210050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</a:t>
            </a:r>
            <a:r>
              <a:rPr lang="ru-RU" sz="2100" b="1" dirty="0">
                <a:solidFill>
                  <a:srgbClr val="741A02"/>
                </a:solidFill>
                <a:latin typeface="Times New Roman" pitchFamily="18" charset="0"/>
                <a:cs typeface="Times New Roman" pitchFamily="18" charset="0"/>
              </a:rPr>
              <a:t>круглого стола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 </a:t>
            </a:r>
            <a:r>
              <a:rPr lang="ru-RU" sz="2100" b="1" dirty="0">
                <a:solidFill>
                  <a:srgbClr val="741A02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педагогических работников из </a:t>
            </a:r>
            <a:r>
              <a:rPr lang="ru-RU" sz="2100" b="1" dirty="0">
                <a:solidFill>
                  <a:srgbClr val="741A02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-х профессиональных образовательных учреждений Ростовской области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6037" indent="0" eaLnBrk="1" hangingPunct="1">
              <a:buFont typeface="Georgia" pitchFamily="18" charset="0"/>
              <a:buNone/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Формат круглого стола позволил создать благоприятные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 для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свободного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общения,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представления 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обмена педагогическим опытом.</a:t>
            </a:r>
            <a:endParaRPr lang="ru-RU" sz="2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" indent="0" eaLnBrk="1" hangingPunct="1">
              <a:buFont typeface="Georgia" pitchFamily="18" charset="0"/>
              <a:buNone/>
              <a:defRPr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20938"/>
            <a:ext cx="1066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4592638"/>
            <a:ext cx="3333751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2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4605338"/>
            <a:ext cx="33147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13"/>
          <p:cNvPicPr>
            <a:picLocks noChangeArrowheads="1"/>
          </p:cNvPicPr>
          <p:nvPr/>
        </p:nvPicPr>
        <p:blipFill>
          <a:blip r:embed="rId5"/>
          <a:srcRect r="3291" b="8884"/>
          <a:stretch>
            <a:fillRect/>
          </a:stretch>
        </p:blipFill>
        <p:spPr bwMode="auto">
          <a:xfrm>
            <a:off x="5954713" y="188913"/>
            <a:ext cx="31892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12"/>
          <p:cNvPicPr>
            <a:picLocks noChangeArrowheads="1"/>
          </p:cNvPicPr>
          <p:nvPr/>
        </p:nvPicPr>
        <p:blipFill>
          <a:blip r:embed="rId6"/>
          <a:srcRect b="14378"/>
          <a:stretch>
            <a:fillRect/>
          </a:stretch>
        </p:blipFill>
        <p:spPr bwMode="auto">
          <a:xfrm>
            <a:off x="5954713" y="2420938"/>
            <a:ext cx="3297237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Рисунок 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4713" y="4629150"/>
            <a:ext cx="3297237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784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8644" t="5190" r="13172" b="10350"/>
          <a:stretch/>
        </p:blipFill>
        <p:spPr bwMode="auto">
          <a:xfrm flipH="1">
            <a:off x="7452320" y="4979505"/>
            <a:ext cx="1575574" cy="159528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7106" name="Рисунок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 rot="-1283033">
            <a:off x="319088" y="4603750"/>
            <a:ext cx="12604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68352" y="2724678"/>
            <a:ext cx="2704865" cy="17124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l="29292" t="40054" r="27964" b="9153"/>
          <a:stretch/>
        </p:blipFill>
        <p:spPr>
          <a:xfrm>
            <a:off x="6981463" y="2558968"/>
            <a:ext cx="2293230" cy="204385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2875" y="3346450"/>
            <a:ext cx="9001125" cy="34083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4000" b="1">
                <a:solidFill>
                  <a:srgbClr val="741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СЕМИНАР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преподавателей технической механики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профессиональных образовательных учреждений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20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Ростовской области</a:t>
            </a:r>
          </a:p>
          <a:p>
            <a:pPr algn="ctr">
              <a:defRPr/>
            </a:pPr>
            <a:r>
              <a:rPr lang="ru-RU" altLang="ru-RU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«</a:t>
            </a:r>
            <a:r>
              <a:rPr lang="ru-RU" altLang="ru-RU" b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НОВЫЕ МЕТОДИЧЕСКИЕ АСПЕКТЫ В ОРГАНИЗАЦИИ И ПРОВЕДЕНИИ ЛАБОРАТОРНЫХ И ПРАКТИЧЕСКИХ ЗАНЯТИЙ ПО ТЕХНИЧЕСКОЙ МЕХАНИКЕ </a:t>
            </a:r>
          </a:p>
          <a:p>
            <a:pPr algn="ctr">
              <a:defRPr/>
            </a:pPr>
            <a:r>
              <a:rPr lang="ru-RU" altLang="ru-RU" b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УСЛОВИЯХ АКТУАЛИЗАЦИИ ФГОС СПО</a:t>
            </a:r>
            <a:r>
              <a:rPr lang="ru-RU" altLang="ru-RU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» 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sz="1000" b="1">
              <a:solidFill>
                <a:srgbClr val="741A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>
                <a:solidFill>
                  <a:srgbClr val="821A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20 февраля 2018 года</a:t>
            </a:r>
          </a:p>
          <a:p>
            <a:pPr algn="ctr">
              <a:lnSpc>
                <a:spcPct val="90000"/>
              </a:lnSpc>
              <a:defRPr/>
            </a:pPr>
            <a:endParaRPr lang="ru-RU" altLang="ru-RU" sz="500" b="1">
              <a:solidFill>
                <a:srgbClr val="741A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altLang="ru-RU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базе ГБПОУ РО «Ростовский-на-Дону автодорожный колледж</a:t>
            </a:r>
            <a:r>
              <a:rPr lang="ru-RU" altLang="ru-RU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</a:t>
            </a: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7110" name="Группа 20"/>
          <p:cNvGrpSpPr>
            <a:grpSpLocks/>
          </p:cNvGrpSpPr>
          <p:nvPr/>
        </p:nvGrpSpPr>
        <p:grpSpPr bwMode="auto">
          <a:xfrm>
            <a:off x="611188" y="0"/>
            <a:ext cx="8167687" cy="3662363"/>
            <a:chOff x="236363" y="-110533"/>
            <a:chExt cx="8627827" cy="403113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16987" r="12781"/>
            <a:stretch/>
          </p:blipFill>
          <p:spPr>
            <a:xfrm rot="20954397">
              <a:off x="236363" y="774623"/>
              <a:ext cx="1649087" cy="2687365"/>
            </a:xfrm>
            <a:prstGeom prst="ellipse">
              <a:avLst/>
            </a:prstGeom>
            <a:ln>
              <a:noFill/>
            </a:ln>
            <a:effectLst>
              <a:softEdge rad="190500"/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grayscl/>
              <a:extLst/>
            </a:blip>
            <a:stretch>
              <a:fillRect/>
            </a:stretch>
          </p:blipFill>
          <p:spPr>
            <a:xfrm rot="21391017">
              <a:off x="897908" y="38069"/>
              <a:ext cx="1604697" cy="2363861"/>
            </a:xfrm>
            <a:prstGeom prst="ellipse">
              <a:avLst/>
            </a:prstGeom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softEdge rad="317500"/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4D4737"/>
                </a:clrFrom>
                <a:clrTo>
                  <a:srgbClr val="4D4737">
                    <a:alpha val="0"/>
                  </a:srgbClr>
                </a:clrTo>
              </a:clrChange>
              <a:extLst/>
            </a:blip>
            <a:srcRect t="-1556" r="6215" b="16311"/>
            <a:stretch/>
          </p:blipFill>
          <p:spPr>
            <a:xfrm rot="21447529">
              <a:off x="2023551" y="42021"/>
              <a:ext cx="1948873" cy="2405581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>
              <a:extLst/>
            </a:blip>
            <a:srcRect l="5274" r="10861"/>
            <a:stretch/>
          </p:blipFill>
          <p:spPr>
            <a:xfrm rot="21257476">
              <a:off x="1578926" y="1058015"/>
              <a:ext cx="1469662" cy="214964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0">
              <a:extLst/>
            </a:blip>
            <a:srcRect l="19786" r="33238" b="26127"/>
            <a:stretch/>
          </p:blipFill>
          <p:spPr>
            <a:xfrm>
              <a:off x="4648017" y="120515"/>
              <a:ext cx="1825147" cy="2152629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1">
              <a:extLst/>
            </a:blip>
            <a:srcRect l="29135" r="39524"/>
            <a:stretch/>
          </p:blipFill>
          <p:spPr>
            <a:xfrm>
              <a:off x="3477186" y="-110533"/>
              <a:ext cx="1715748" cy="193888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l="12775" b="16929"/>
            <a:stretch/>
          </p:blipFill>
          <p:spPr>
            <a:xfrm>
              <a:off x="5004048" y="688683"/>
              <a:ext cx="2714844" cy="3231923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3" cstate="print">
              <a:extLst/>
            </a:blip>
            <a:stretch>
              <a:fillRect/>
            </a:stretch>
          </p:blipFill>
          <p:spPr>
            <a:xfrm rot="532329">
              <a:off x="6918966" y="135589"/>
              <a:ext cx="1431980" cy="2071019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4">
              <a:extLst/>
            </a:blip>
            <a:srcRect l="31657" t="13016" r="24112" b="13651"/>
            <a:stretch/>
          </p:blipFill>
          <p:spPr>
            <a:xfrm rot="251985">
              <a:off x="3263586" y="732670"/>
              <a:ext cx="2528379" cy="3143954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5">
              <a:extLst/>
            </a:blip>
            <a:srcRect r="52380"/>
            <a:stretch/>
          </p:blipFill>
          <p:spPr>
            <a:xfrm>
              <a:off x="2815455" y="1144473"/>
              <a:ext cx="1832562" cy="2116575"/>
            </a:xfrm>
            <a:prstGeom prst="ellipse">
              <a:avLst/>
            </a:prstGeom>
            <a:ln>
              <a:noFill/>
            </a:ln>
            <a:effectLst>
              <a:softEdge rad="190500"/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6" cstate="print">
              <a:extLst/>
            </a:blip>
            <a:srcRect l="15079" t="8407" r="16436" b="22826"/>
            <a:stretch/>
          </p:blipFill>
          <p:spPr>
            <a:xfrm rot="359850">
              <a:off x="7209358" y="1225017"/>
              <a:ext cx="1654832" cy="2159256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7" cstate="print">
              <a:extLst/>
            </a:blip>
            <a:stretch>
              <a:fillRect/>
            </a:stretch>
          </p:blipFill>
          <p:spPr>
            <a:xfrm>
              <a:off x="6083201" y="319199"/>
              <a:ext cx="1179403" cy="1650548"/>
            </a:xfrm>
            <a:prstGeom prst="ellipse">
              <a:avLst/>
            </a:prstGeom>
            <a:ln>
              <a:noFill/>
            </a:ln>
            <a:effectLst>
              <a:softEdge rad="203200"/>
            </a:effectLst>
          </p:spPr>
        </p:pic>
      </p:grpSp>
    </p:spTree>
  </p:cSld>
  <p:clrMapOvr>
    <a:masterClrMapping/>
  </p:clrMapOvr>
  <p:transition advClick="0" advTm="719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983</Words>
  <Application>Microsoft Office PowerPoint</Application>
  <PresentationFormat>Экран (4:3)</PresentationFormat>
  <Paragraphs>106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Georgia</vt:lpstr>
      <vt:lpstr>Times New Roman</vt:lpstr>
      <vt:lpstr>Trebuchet MS</vt:lpstr>
      <vt:lpstr>Тема Office</vt:lpstr>
      <vt:lpstr>Воздушный поток</vt:lpstr>
      <vt:lpstr>1_Воздушный поток</vt:lpstr>
      <vt:lpstr>Слайд</vt:lpstr>
      <vt:lpstr>Презентация PowerPoint</vt:lpstr>
      <vt:lpstr>Презентация PowerPoint</vt:lpstr>
      <vt:lpstr>повышение  профессионального уровня преподавателей технической механики, организация сотрудничества и координация деятельности,  направленной на поиски эффективных путей решения образовательных задач в условиях реализации ФГОС СПО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Епифановская_Л_И</dc:creator>
  <cp:lastModifiedBy>Пользователь Windows</cp:lastModifiedBy>
  <cp:revision>100</cp:revision>
  <dcterms:created xsi:type="dcterms:W3CDTF">2017-03-24T06:03:26Z</dcterms:created>
  <dcterms:modified xsi:type="dcterms:W3CDTF">2018-11-16T07:48:59Z</dcterms:modified>
</cp:coreProperties>
</file>